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57" r:id="rId3"/>
    <p:sldId id="258" r:id="rId4"/>
    <p:sldId id="259" r:id="rId5"/>
    <p:sldId id="260" r:id="rId6"/>
    <p:sldId id="273" r:id="rId7"/>
    <p:sldId id="268" r:id="rId8"/>
    <p:sldId id="262" r:id="rId9"/>
    <p:sldId id="263" r:id="rId10"/>
    <p:sldId id="281" r:id="rId11"/>
    <p:sldId id="264" r:id="rId12"/>
    <p:sldId id="265" r:id="rId13"/>
    <p:sldId id="280" r:id="rId14"/>
    <p:sldId id="279" r:id="rId15"/>
    <p:sldId id="267" r:id="rId16"/>
    <p:sldId id="283" r:id="rId17"/>
    <p:sldId id="269" r:id="rId18"/>
    <p:sldId id="270" r:id="rId19"/>
    <p:sldId id="274" r:id="rId20"/>
    <p:sldId id="275" r:id="rId21"/>
    <p:sldId id="261" r:id="rId22"/>
    <p:sldId id="282" r:id="rId23"/>
    <p:sldId id="276" r:id="rId24"/>
    <p:sldId id="277" r:id="rId25"/>
    <p:sldId id="278" r:id="rId26"/>
    <p:sldId id="284" r:id="rId27"/>
  </p:sldIdLst>
  <p:sldSz cx="9144000" cy="6858000" type="screen4x3"/>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B21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09" autoAdjust="0"/>
  </p:normalViewPr>
  <p:slideViewPr>
    <p:cSldViewPr>
      <p:cViewPr>
        <p:scale>
          <a:sx n="73" d="100"/>
          <a:sy n="73" d="100"/>
        </p:scale>
        <p:origin x="-426" y="6"/>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_rels/viewProps.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slide" Target="slides/slide2.xml"/><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4023092" y="0"/>
            <a:ext cx="3077739" cy="469424"/>
          </a:xfrm>
          <a:prstGeom prst="rect">
            <a:avLst/>
          </a:prstGeom>
        </p:spPr>
        <p:txBody>
          <a:bodyPr vert="horz" lIns="94229" tIns="47114" rIns="94229" bIns="47114" rtlCol="0"/>
          <a:lstStyle>
            <a:lvl1pPr algn="r">
              <a:defRPr sz="1200"/>
            </a:lvl1pPr>
          </a:lstStyle>
          <a:p>
            <a:fld id="{5C099ADF-6881-4CC8-9773-525FAB8AA097}" type="datetimeFigureOut">
              <a:rPr lang="en-US" smtClean="0"/>
              <a:pPr/>
              <a:t>5/30/2008</a:t>
            </a:fld>
            <a:endParaRPr lang="en-US"/>
          </a:p>
        </p:txBody>
      </p:sp>
      <p:sp>
        <p:nvSpPr>
          <p:cNvPr id="4" name="Footer Placeholder 3"/>
          <p:cNvSpPr>
            <a:spLocks noGrp="1"/>
          </p:cNvSpPr>
          <p:nvPr>
            <p:ph type="ftr" sz="quarter" idx="2"/>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4023092" y="8917422"/>
            <a:ext cx="3077739" cy="469424"/>
          </a:xfrm>
          <a:prstGeom prst="rect">
            <a:avLst/>
          </a:prstGeom>
        </p:spPr>
        <p:txBody>
          <a:bodyPr vert="horz" lIns="94229" tIns="47114" rIns="94229" bIns="47114" rtlCol="0" anchor="b"/>
          <a:lstStyle>
            <a:lvl1pPr algn="r">
              <a:defRPr sz="1200"/>
            </a:lvl1pPr>
          </a:lstStyle>
          <a:p>
            <a:fld id="{07E68E15-BACB-4A52-8697-40ADE6265A2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69424"/>
          </a:xfrm>
          <a:prstGeom prst="rect">
            <a:avLst/>
          </a:prstGeom>
        </p:spPr>
        <p:txBody>
          <a:bodyPr vert="horz" lIns="94229" tIns="47114" rIns="94229" bIns="47114" rtlCol="0"/>
          <a:lstStyle>
            <a:lvl1pPr algn="r">
              <a:defRPr sz="1200"/>
            </a:lvl1pPr>
          </a:lstStyle>
          <a:p>
            <a:fld id="{E617AEF2-69AF-4BF1-B0E4-D86006238235}" type="datetimeFigureOut">
              <a:rPr lang="en-US" smtClean="0"/>
              <a:pPr/>
              <a:t>5/30/2008</a:t>
            </a:fld>
            <a:endParaRPr lang="en-US"/>
          </a:p>
        </p:txBody>
      </p:sp>
      <p:sp>
        <p:nvSpPr>
          <p:cNvPr id="4" name="Slide Image Placeholder 3"/>
          <p:cNvSpPr>
            <a:spLocks noGrp="1" noRot="1" noChangeAspect="1"/>
          </p:cNvSpPr>
          <p:nvPr>
            <p:ph type="sldImg" idx="2"/>
          </p:nvPr>
        </p:nvSpPr>
        <p:spPr>
          <a:xfrm>
            <a:off x="1204913" y="704850"/>
            <a:ext cx="4692650" cy="3519488"/>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459526"/>
            <a:ext cx="5681980" cy="4224814"/>
          </a:xfrm>
          <a:prstGeom prst="rect">
            <a:avLst/>
          </a:prstGeom>
        </p:spPr>
        <p:txBody>
          <a:bodyPr vert="horz" lIns="94229" tIns="47114" rIns="94229" bIns="4711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69424"/>
          </a:xfrm>
          <a:prstGeom prst="rect">
            <a:avLst/>
          </a:prstGeom>
        </p:spPr>
        <p:txBody>
          <a:bodyPr vert="horz" lIns="94229" tIns="47114" rIns="94229" bIns="47114" rtlCol="0" anchor="b"/>
          <a:lstStyle>
            <a:lvl1pPr algn="r">
              <a:defRPr sz="1200"/>
            </a:lvl1pPr>
          </a:lstStyle>
          <a:p>
            <a:fld id="{25F39AAA-4A0E-46D8-84F2-F4553133E05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F39AAA-4A0E-46D8-84F2-F4553133E053}"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F39AAA-4A0E-46D8-84F2-F4553133E053}"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F39AAA-4A0E-46D8-84F2-F4553133E053}"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EE7BF4A-6652-45CE-AE88-6271EB447D4D}" type="datetimeFigureOut">
              <a:rPr lang="en-US" smtClean="0"/>
              <a:pPr/>
              <a:t>5/30/2008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E7BF4A-6652-45CE-AE88-6271EB447D4D}" type="datetimeFigureOut">
              <a:rPr lang="en-US" smtClean="0"/>
              <a:pPr/>
              <a:t>5/30/2008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E7BF4A-6652-45CE-AE88-6271EB447D4D}" type="datetimeFigureOut">
              <a:rPr lang="en-US" smtClean="0"/>
              <a:pPr/>
              <a:t>5/30/2008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EE7BF4A-6652-45CE-AE88-6271EB447D4D}" type="datetimeFigureOut">
              <a:rPr lang="en-US" smtClean="0"/>
              <a:pPr/>
              <a:t>5/30/2008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E7BF4A-6652-45CE-AE88-6271EB447D4D}" type="datetimeFigureOut">
              <a:rPr lang="en-US" smtClean="0"/>
              <a:pPr/>
              <a:t>5/30/2008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E7BF4A-6652-45CE-AE88-6271EB447D4D}" type="datetimeFigureOut">
              <a:rPr lang="en-US" smtClean="0"/>
              <a:pPr/>
              <a:t>5/30/2008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E7BF4A-6652-45CE-AE88-6271EB447D4D}" type="datetimeFigureOut">
              <a:rPr lang="en-US" smtClean="0"/>
              <a:pPr/>
              <a:t>5/30/2008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E7BF4A-6652-45CE-AE88-6271EB447D4D}" type="datetimeFigureOut">
              <a:rPr lang="en-US" smtClean="0"/>
              <a:pPr/>
              <a:t>5/30/2008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E7BF4A-6652-45CE-AE88-6271EB447D4D}" type="datetimeFigureOut">
              <a:rPr lang="en-US" smtClean="0"/>
              <a:pPr/>
              <a:t>5/30/2008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E7BF4A-6652-45CE-AE88-6271EB447D4D}" type="datetimeFigureOut">
              <a:rPr lang="en-US" smtClean="0"/>
              <a:pPr/>
              <a:t>5/30/2008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E7BF4A-6652-45CE-AE88-6271EB447D4D}" type="datetimeFigureOut">
              <a:rPr lang="en-US" smtClean="0"/>
              <a:pPr/>
              <a:t>5/30/2008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C557B4-16C1-44AE-BF0C-6B437E9EF6A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E7BF4A-6652-45CE-AE88-6271EB447D4D}" type="datetimeFigureOut">
              <a:rPr lang="en-US" smtClean="0"/>
              <a:pPr/>
              <a:t>5/30/2008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C557B4-16C1-44AE-BF0C-6B437E9EF6A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file:///C:\Info\website\open-i.ca\oi071031.ht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gif"/></Relationships>
</file>

<file path=ppt/slides/_rels/slide3.xml.rels><?xml version="1.0" encoding="UTF-8" standalone="yes"?>
<Relationships xmlns="http://schemas.openxmlformats.org/package/2006/relationships"><Relationship Id="rId3" Type="http://schemas.openxmlformats.org/officeDocument/2006/relationships/hyperlink" Target="file:///C:\Info\website\open-i.ca\oi071031.htm"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gif"/></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1.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 Id="rId4" Type="http://schemas.openxmlformats.org/officeDocument/2006/relationships/image" Target="../media/image1.gif"/></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gif"/><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gif"/><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4000" b="1" baseline="0" dirty="0" smtClean="0"/>
              <a:t>Global Grain and Oilseeds Trade Outlook</a:t>
            </a:r>
            <a:br>
              <a:rPr lang="en-US" sz="4000" b="1" baseline="0" dirty="0" smtClean="0"/>
            </a:br>
            <a:r>
              <a:rPr lang="en-CA" sz="2700" baseline="0" dirty="0" smtClean="0"/>
              <a:t>Dry Cargo International</a:t>
            </a:r>
            <a:br>
              <a:rPr lang="en-CA" sz="2700" baseline="0" dirty="0" smtClean="0"/>
            </a:br>
            <a:r>
              <a:rPr lang="en-CA" sz="2700" baseline="0" dirty="0" smtClean="0"/>
              <a:t>Amsterdam, May 27 2008</a:t>
            </a:r>
            <a:r>
              <a:rPr lang="en-US" sz="4000" dirty="0" smtClean="0"/>
              <a:t/>
            </a:r>
            <a:br>
              <a:rPr lang="en-US" sz="4000" dirty="0" smtClean="0"/>
            </a:br>
            <a:endParaRPr lang="en-US" sz="4000" dirty="0"/>
          </a:p>
        </p:txBody>
      </p:sp>
      <p:sp>
        <p:nvSpPr>
          <p:cNvPr id="3" name="Subtitle 2"/>
          <p:cNvSpPr>
            <a:spLocks noGrp="1"/>
          </p:cNvSpPr>
          <p:nvPr>
            <p:ph type="subTitle" idx="1"/>
          </p:nvPr>
        </p:nvSpPr>
        <p:spPr>
          <a:xfrm>
            <a:off x="1371600" y="4714884"/>
            <a:ext cx="6400800" cy="923916"/>
          </a:xfrm>
        </p:spPr>
        <p:txBody>
          <a:bodyPr>
            <a:normAutofit/>
          </a:bodyPr>
          <a:lstStyle/>
          <a:p>
            <a:pPr algn="l"/>
            <a:r>
              <a:rPr lang="en-CA" sz="1800" baseline="0" dirty="0" smtClean="0">
                <a:solidFill>
                  <a:schemeClr val="tx1"/>
                </a:solidFill>
              </a:rPr>
              <a:t>David Walker</a:t>
            </a:r>
          </a:p>
          <a:p>
            <a:pPr algn="l"/>
            <a:r>
              <a:rPr lang="en-CA" sz="1800" baseline="0" dirty="0" smtClean="0">
                <a:solidFill>
                  <a:schemeClr val="tx1"/>
                </a:solidFill>
              </a:rPr>
              <a:t>Edmonton, Alberta, Canada</a:t>
            </a:r>
          </a:p>
        </p:txBody>
      </p:sp>
      <p:pic>
        <p:nvPicPr>
          <p:cNvPr id="6" name="Picture 5" descr="moica.gif"/>
          <p:cNvPicPr>
            <a:picLocks noChangeAspect="1"/>
          </p:cNvPicPr>
          <p:nvPr/>
        </p:nvPicPr>
        <p:blipFill>
          <a:blip r:embed="rId3"/>
          <a:stretch>
            <a:fillRect/>
          </a:stretch>
        </p:blipFill>
        <p:spPr>
          <a:xfrm>
            <a:off x="6711568" y="6000768"/>
            <a:ext cx="1356127" cy="40481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1428736"/>
            <a:ext cx="7772400" cy="1470025"/>
          </a:xfrm>
        </p:spPr>
        <p:txBody>
          <a:bodyPr>
            <a:normAutofit fontScale="90000"/>
          </a:bodyPr>
          <a:lstStyle/>
          <a:p>
            <a:r>
              <a:rPr lang="en-US" sz="4000" b="1" baseline="0" dirty="0" smtClean="0"/>
              <a:t>Global Grain and Oilseeds Trade Outlook</a:t>
            </a:r>
            <a:br>
              <a:rPr lang="en-US" sz="4000" b="1" baseline="0" dirty="0" smtClean="0"/>
            </a:br>
            <a:r>
              <a:rPr lang="en-CA" sz="2700" baseline="0" dirty="0" smtClean="0"/>
              <a:t>Dry Cargo International</a:t>
            </a:r>
            <a:br>
              <a:rPr lang="en-CA" sz="2700" baseline="0" dirty="0" smtClean="0"/>
            </a:br>
            <a:r>
              <a:rPr lang="en-CA" sz="2700" baseline="0" dirty="0" smtClean="0"/>
              <a:t>Amsterdam, May 27 2008</a:t>
            </a:r>
            <a:r>
              <a:rPr lang="en-US" sz="4000" dirty="0" smtClean="0"/>
              <a:t/>
            </a:r>
            <a:br>
              <a:rPr lang="en-US" sz="4000" dirty="0" smtClean="0"/>
            </a:br>
            <a:endParaRPr lang="en-US" sz="4000" dirty="0"/>
          </a:p>
        </p:txBody>
      </p:sp>
      <p:sp>
        <p:nvSpPr>
          <p:cNvPr id="3" name="Subtitle 2"/>
          <p:cNvSpPr>
            <a:spLocks noGrp="1"/>
          </p:cNvSpPr>
          <p:nvPr>
            <p:ph type="subTitle" idx="1"/>
          </p:nvPr>
        </p:nvSpPr>
        <p:spPr>
          <a:xfrm>
            <a:off x="1371600" y="3571876"/>
            <a:ext cx="7058052" cy="2357454"/>
          </a:xfrm>
        </p:spPr>
        <p:txBody>
          <a:bodyPr>
            <a:normAutofit fontScale="92500" lnSpcReduction="20000"/>
          </a:bodyPr>
          <a:lstStyle/>
          <a:p>
            <a:r>
              <a:rPr lang="en-CA" sz="2000" b="1" baseline="0" dirty="0" smtClean="0">
                <a:solidFill>
                  <a:schemeClr val="tx1"/>
                </a:solidFill>
              </a:rPr>
              <a:t>Disclaimer</a:t>
            </a:r>
          </a:p>
          <a:p>
            <a:endParaRPr lang="en-CA" sz="2000" baseline="0" dirty="0" smtClean="0">
              <a:solidFill>
                <a:schemeClr val="tx1"/>
              </a:solidFill>
            </a:endParaRPr>
          </a:p>
          <a:p>
            <a:pPr algn="l"/>
            <a:r>
              <a:rPr lang="en-US" sz="2000" baseline="0" dirty="0" smtClean="0">
                <a:solidFill>
                  <a:schemeClr val="tx1"/>
                </a:solidFill>
              </a:rPr>
              <a:t>The opinion expressed in this presentation are those of David Walker, unless cited as being of others.</a:t>
            </a:r>
          </a:p>
          <a:p>
            <a:pPr algn="l"/>
            <a:r>
              <a:rPr lang="en-US" sz="2000" baseline="0" dirty="0" smtClean="0">
                <a:solidFill>
                  <a:schemeClr val="tx1"/>
                </a:solidFill>
              </a:rPr>
              <a:t>While I have made every reasonable effort to ensure the information is accurate, I am unable to provide any guarantee, particularly</a:t>
            </a:r>
            <a:r>
              <a:rPr lang="en-US" sz="2000" dirty="0" smtClean="0">
                <a:solidFill>
                  <a:schemeClr val="tx1"/>
                </a:solidFill>
              </a:rPr>
              <a:t> </a:t>
            </a:r>
            <a:r>
              <a:rPr lang="en-US" sz="2000" baseline="0" dirty="0" smtClean="0">
                <a:solidFill>
                  <a:schemeClr val="tx1"/>
                </a:solidFill>
              </a:rPr>
              <a:t> pertaining to the future, or to be liable for the consequences of action taken on the basis of any information which is, or proves to be, inaccurate.</a:t>
            </a:r>
            <a:endParaRPr lang="en-CA" sz="2000" baseline="0" dirty="0" smtClean="0">
              <a:solidFill>
                <a:schemeClr val="tx1"/>
              </a:solidFill>
            </a:endParaRPr>
          </a:p>
        </p:txBody>
      </p:sp>
      <p:pic>
        <p:nvPicPr>
          <p:cNvPr id="13314" name="Picture 2" descr="C:\Info\website\open-i.ca\moica.gif">
            <a:hlinkClick r:id="rId3"/>
          </p:cNvPr>
          <p:cNvPicPr>
            <a:picLocks noChangeAspect="1" noChangeArrowheads="1"/>
          </p:cNvPicPr>
          <p:nvPr/>
        </p:nvPicPr>
        <p:blipFill>
          <a:blip r:embed="rId4"/>
          <a:srcRect/>
          <a:stretch>
            <a:fillRect/>
          </a:stretch>
        </p:blipFill>
        <p:spPr bwMode="auto">
          <a:xfrm>
            <a:off x="155575" y="-136525"/>
            <a:ext cx="638175" cy="190500"/>
          </a:xfrm>
          <a:prstGeom prst="rect">
            <a:avLst/>
          </a:prstGeom>
          <a:noFill/>
        </p:spPr>
      </p:pic>
      <p:pic>
        <p:nvPicPr>
          <p:cNvPr id="13316" name="Picture 4" descr="C:\Info\website\open-i.ca\moica.gif">
            <a:hlinkClick r:id="rId3"/>
          </p:cNvPr>
          <p:cNvPicPr>
            <a:picLocks noChangeAspect="1" noChangeArrowheads="1"/>
          </p:cNvPicPr>
          <p:nvPr/>
        </p:nvPicPr>
        <p:blipFill>
          <a:blip r:embed="rId4"/>
          <a:srcRect/>
          <a:stretch>
            <a:fillRect/>
          </a:stretch>
        </p:blipFill>
        <p:spPr bwMode="auto">
          <a:xfrm>
            <a:off x="155575" y="-136525"/>
            <a:ext cx="638175" cy="190500"/>
          </a:xfrm>
          <a:prstGeom prst="rect">
            <a:avLst/>
          </a:prstGeom>
          <a:noFill/>
        </p:spPr>
      </p:pic>
      <p:pic>
        <p:nvPicPr>
          <p:cNvPr id="6" name="Picture 5" descr="moica.gif"/>
          <p:cNvPicPr>
            <a:picLocks noChangeAspect="1"/>
          </p:cNvPicPr>
          <p:nvPr/>
        </p:nvPicPr>
        <p:blipFill>
          <a:blip r:embed="rId4"/>
          <a:stretch>
            <a:fillRect/>
          </a:stretch>
        </p:blipFill>
        <p:spPr>
          <a:xfrm>
            <a:off x="6711568" y="6000768"/>
            <a:ext cx="1356127" cy="404814"/>
          </a:xfrm>
          <a:prstGeom prst="rect">
            <a:avLst/>
          </a:prstGeom>
        </p:spPr>
      </p:pic>
      <p:pic>
        <p:nvPicPr>
          <p:cNvPr id="7" name="Picture 6" descr="moica.gif"/>
          <p:cNvPicPr>
            <a:picLocks noChangeAspect="1"/>
          </p:cNvPicPr>
          <p:nvPr/>
        </p:nvPicPr>
        <p:blipFill>
          <a:blip r:embed="rId4"/>
          <a:stretch>
            <a:fillRect/>
          </a:stretch>
        </p:blipFill>
        <p:spPr>
          <a:xfrm>
            <a:off x="6715140" y="6000768"/>
            <a:ext cx="1356127" cy="40481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7224" y="1000108"/>
            <a:ext cx="7772400" cy="642941"/>
          </a:xfrm>
        </p:spPr>
        <p:txBody>
          <a:bodyPr>
            <a:normAutofit fontScale="90000"/>
          </a:bodyPr>
          <a:lstStyle/>
          <a:p>
            <a:r>
              <a:rPr lang="en-US" sz="4000" b="1" baseline="0" dirty="0" smtClean="0"/>
              <a:t/>
            </a:r>
            <a:br>
              <a:rPr lang="en-US" sz="4000" b="1" baseline="0" dirty="0" smtClean="0"/>
            </a:br>
            <a:r>
              <a:rPr lang="en-CA" sz="4000" b="1" baseline="0" dirty="0" smtClean="0"/>
              <a:t>Outline</a:t>
            </a:r>
            <a:br>
              <a:rPr lang="en-CA" sz="4000" b="1" baseline="0" dirty="0" smtClean="0"/>
            </a:br>
            <a:r>
              <a:rPr lang="en-US" sz="4000" dirty="0" smtClean="0"/>
              <a:t/>
            </a:r>
            <a:br>
              <a:rPr lang="en-US" sz="4000" dirty="0" smtClean="0"/>
            </a:br>
            <a:endParaRPr lang="en-US" sz="4000" dirty="0"/>
          </a:p>
        </p:txBody>
      </p:sp>
      <p:sp>
        <p:nvSpPr>
          <p:cNvPr id="3" name="Subtitle 2"/>
          <p:cNvSpPr>
            <a:spLocks noGrp="1"/>
          </p:cNvSpPr>
          <p:nvPr>
            <p:ph type="subTitle" idx="1"/>
          </p:nvPr>
        </p:nvSpPr>
        <p:spPr>
          <a:xfrm>
            <a:off x="1371600" y="1714488"/>
            <a:ext cx="7058052" cy="4214842"/>
          </a:xfrm>
        </p:spPr>
        <p:txBody>
          <a:bodyPr>
            <a:normAutofit fontScale="85000" lnSpcReduction="10000"/>
          </a:bodyPr>
          <a:lstStyle/>
          <a:p>
            <a:pPr algn="l"/>
            <a:endParaRPr lang="en-CA" sz="2000" baseline="0" dirty="0" smtClean="0">
              <a:solidFill>
                <a:srgbClr val="02B217"/>
              </a:solidFill>
            </a:endParaRPr>
          </a:p>
          <a:p>
            <a:pPr algn="l"/>
            <a:r>
              <a:rPr lang="en-CA" sz="2400" b="1" baseline="0" dirty="0" smtClean="0">
                <a:solidFill>
                  <a:schemeClr val="tx1"/>
                </a:solidFill>
              </a:rPr>
              <a:t>Issues</a:t>
            </a:r>
          </a:p>
          <a:p>
            <a:pPr algn="l">
              <a:buFont typeface="Arial" pitchFamily="34" charset="0"/>
              <a:buChar char="•"/>
            </a:pPr>
            <a:r>
              <a:rPr lang="en-CA" sz="2400" dirty="0" smtClean="0">
                <a:solidFill>
                  <a:schemeClr val="tx1"/>
                </a:solidFill>
              </a:rPr>
              <a:t>     </a:t>
            </a:r>
            <a:r>
              <a:rPr lang="en-CA" sz="2400" baseline="0" dirty="0" err="1" smtClean="0">
                <a:solidFill>
                  <a:schemeClr val="tx1"/>
                </a:solidFill>
              </a:rPr>
              <a:t>Biofuels</a:t>
            </a:r>
            <a:endParaRPr lang="en-CA" sz="2400" baseline="0" dirty="0" smtClean="0">
              <a:solidFill>
                <a:schemeClr val="tx1"/>
              </a:solidFill>
            </a:endParaRPr>
          </a:p>
          <a:p>
            <a:pPr algn="l">
              <a:buFont typeface="Arial" pitchFamily="34" charset="0"/>
              <a:buChar char="•"/>
            </a:pPr>
            <a:r>
              <a:rPr lang="en-CA" sz="2400" dirty="0" smtClean="0">
                <a:solidFill>
                  <a:schemeClr val="tx1"/>
                </a:solidFill>
              </a:rPr>
              <a:t>     Food Prices</a:t>
            </a:r>
            <a:endParaRPr lang="en-CA" sz="2400" baseline="0" dirty="0" smtClean="0">
              <a:solidFill>
                <a:schemeClr val="tx1"/>
              </a:solidFill>
            </a:endParaRPr>
          </a:p>
          <a:p>
            <a:pPr algn="l">
              <a:buFont typeface="Arial" pitchFamily="34" charset="0"/>
              <a:buChar char="•"/>
            </a:pPr>
            <a:r>
              <a:rPr lang="en-CA" sz="2400" baseline="0" dirty="0" smtClean="0">
                <a:solidFill>
                  <a:schemeClr val="tx1"/>
                </a:solidFill>
              </a:rPr>
              <a:t> </a:t>
            </a:r>
            <a:r>
              <a:rPr lang="en-CA" sz="2400" dirty="0" smtClean="0">
                <a:solidFill>
                  <a:schemeClr val="tx1"/>
                </a:solidFill>
              </a:rPr>
              <a:t>    </a:t>
            </a:r>
            <a:r>
              <a:rPr lang="en-CA" sz="2400" baseline="0" dirty="0" smtClean="0">
                <a:solidFill>
                  <a:schemeClr val="tx1"/>
                </a:solidFill>
              </a:rPr>
              <a:t>China and India</a:t>
            </a:r>
          </a:p>
          <a:p>
            <a:pPr algn="l"/>
            <a:endParaRPr lang="en-CA" sz="2400" baseline="0" dirty="0" smtClean="0">
              <a:solidFill>
                <a:schemeClr val="tx1"/>
              </a:solidFill>
            </a:endParaRPr>
          </a:p>
          <a:p>
            <a:pPr algn="l"/>
            <a:r>
              <a:rPr lang="en-CA" sz="2400" b="1" baseline="0" dirty="0" smtClean="0">
                <a:solidFill>
                  <a:schemeClr val="tx1"/>
                </a:solidFill>
              </a:rPr>
              <a:t>Content</a:t>
            </a:r>
          </a:p>
          <a:p>
            <a:pPr algn="l">
              <a:buFont typeface="Arial" pitchFamily="34" charset="0"/>
              <a:buChar char="•"/>
            </a:pPr>
            <a:r>
              <a:rPr lang="en-CA" sz="2400" baseline="0" dirty="0" smtClean="0">
                <a:solidFill>
                  <a:schemeClr val="tx1"/>
                </a:solidFill>
              </a:rPr>
              <a:t>     24-month Review</a:t>
            </a:r>
          </a:p>
          <a:p>
            <a:pPr algn="l">
              <a:buFont typeface="Arial" pitchFamily="34" charset="0"/>
              <a:buChar char="•"/>
            </a:pPr>
            <a:r>
              <a:rPr lang="en-CA" sz="2400" baseline="0" dirty="0" smtClean="0">
                <a:solidFill>
                  <a:schemeClr val="tx1"/>
                </a:solidFill>
              </a:rPr>
              <a:t>     Looking Forward</a:t>
            </a:r>
          </a:p>
          <a:p>
            <a:pPr algn="l">
              <a:buFont typeface="Arial" pitchFamily="34" charset="0"/>
              <a:buChar char="•"/>
            </a:pPr>
            <a:r>
              <a:rPr lang="en-CA" sz="2400" baseline="0" dirty="0" smtClean="0">
                <a:solidFill>
                  <a:schemeClr val="tx1"/>
                </a:solidFill>
              </a:rPr>
              <a:t>     Trade Implication</a:t>
            </a:r>
          </a:p>
          <a:p>
            <a:pPr algn="l"/>
            <a:endParaRPr lang="en-CA" sz="2400" baseline="0" dirty="0" smtClean="0">
              <a:solidFill>
                <a:schemeClr val="tx1"/>
              </a:solidFill>
            </a:endParaRPr>
          </a:p>
          <a:p>
            <a:pPr algn="l"/>
            <a:r>
              <a:rPr lang="en-CA" sz="2400" baseline="0" dirty="0" smtClean="0">
                <a:solidFill>
                  <a:schemeClr val="tx1"/>
                </a:solidFill>
              </a:rPr>
              <a:t>A North American Perspective – US feed grains 60 percent of trade </a:t>
            </a:r>
          </a:p>
          <a:p>
            <a:pPr algn="l"/>
            <a:endParaRPr lang="en-CA" sz="2000" baseline="0" dirty="0" smtClean="0"/>
          </a:p>
        </p:txBody>
      </p:sp>
      <p:pic>
        <p:nvPicPr>
          <p:cNvPr id="13314" name="Picture 2" descr="C:\Info\website\open-i.ca\moica.gif">
            <a:hlinkClick r:id="rId3"/>
          </p:cNvPr>
          <p:cNvPicPr>
            <a:picLocks noChangeAspect="1" noChangeArrowheads="1"/>
          </p:cNvPicPr>
          <p:nvPr/>
        </p:nvPicPr>
        <p:blipFill>
          <a:blip r:embed="rId4"/>
          <a:srcRect/>
          <a:stretch>
            <a:fillRect/>
          </a:stretch>
        </p:blipFill>
        <p:spPr bwMode="auto">
          <a:xfrm>
            <a:off x="155575" y="-136525"/>
            <a:ext cx="638175" cy="190500"/>
          </a:xfrm>
          <a:prstGeom prst="rect">
            <a:avLst/>
          </a:prstGeom>
          <a:noFill/>
        </p:spPr>
      </p:pic>
      <p:pic>
        <p:nvPicPr>
          <p:cNvPr id="6" name="Picture 5" descr="moica.gif"/>
          <p:cNvPicPr>
            <a:picLocks noChangeAspect="1"/>
          </p:cNvPicPr>
          <p:nvPr/>
        </p:nvPicPr>
        <p:blipFill>
          <a:blip r:embed="rId4"/>
          <a:stretch>
            <a:fillRect/>
          </a:stretch>
        </p:blipFill>
        <p:spPr>
          <a:xfrm>
            <a:off x="7215206" y="6022092"/>
            <a:ext cx="1284689" cy="38348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24 Month Review</a:t>
            </a:r>
            <a:endParaRPr lang="en-US" dirty="0"/>
          </a:p>
        </p:txBody>
      </p:sp>
      <p:sp>
        <p:nvSpPr>
          <p:cNvPr id="3" name="Content Placeholder 2"/>
          <p:cNvSpPr>
            <a:spLocks noGrp="1"/>
          </p:cNvSpPr>
          <p:nvPr>
            <p:ph idx="1"/>
          </p:nvPr>
        </p:nvSpPr>
        <p:spPr/>
        <p:txBody>
          <a:bodyPr>
            <a:normAutofit fontScale="92500"/>
          </a:bodyPr>
          <a:lstStyle/>
          <a:p>
            <a:r>
              <a:rPr lang="en-US" dirty="0" smtClean="0"/>
              <a:t>Pre State of the Union Address - October 2006</a:t>
            </a:r>
          </a:p>
          <a:p>
            <a:r>
              <a:rPr lang="en-CA" dirty="0" smtClean="0"/>
              <a:t>US Alternate Fuel Mandate</a:t>
            </a:r>
          </a:p>
          <a:p>
            <a:r>
              <a:rPr lang="en-US" dirty="0" smtClean="0"/>
              <a:t>Post State of the Union Address - February 2007</a:t>
            </a:r>
          </a:p>
          <a:p>
            <a:r>
              <a:rPr lang="en-US" dirty="0" smtClean="0"/>
              <a:t>Pre harvest 2008 Prospects - June 2007</a:t>
            </a:r>
          </a:p>
          <a:p>
            <a:r>
              <a:rPr lang="en-US" dirty="0" smtClean="0"/>
              <a:t>Post Harvest 2008 Reality - October 2007</a:t>
            </a:r>
          </a:p>
          <a:p>
            <a:r>
              <a:rPr lang="en-CA" dirty="0" smtClean="0"/>
              <a:t>Non sense Season - February 2008</a:t>
            </a:r>
          </a:p>
          <a:p>
            <a:r>
              <a:rPr lang="en-US" dirty="0" smtClean="0"/>
              <a:t>The Here and Now - May 2008</a:t>
            </a:r>
          </a:p>
          <a:p>
            <a:r>
              <a:rPr lang="en-CA" dirty="0" smtClean="0"/>
              <a:t>About rice</a:t>
            </a:r>
            <a:endParaRPr lang="en-US" dirty="0"/>
          </a:p>
        </p:txBody>
      </p:sp>
      <p:pic>
        <p:nvPicPr>
          <p:cNvPr id="4" name="Picture 3"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4900618" cy="512744"/>
          </a:xfrm>
        </p:spPr>
        <p:txBody>
          <a:bodyPr/>
          <a:lstStyle/>
          <a:p>
            <a:r>
              <a:rPr lang="en-GB" dirty="0" smtClean="0"/>
              <a:t>October 2006</a:t>
            </a:r>
            <a:endParaRPr lang="en-US" dirty="0"/>
          </a:p>
        </p:txBody>
      </p:sp>
      <p:sp>
        <p:nvSpPr>
          <p:cNvPr id="4" name="Text Placeholder 3"/>
          <p:cNvSpPr>
            <a:spLocks noGrp="1"/>
          </p:cNvSpPr>
          <p:nvPr>
            <p:ph type="body" sz="half" idx="2"/>
          </p:nvPr>
        </p:nvSpPr>
        <p:spPr>
          <a:xfrm>
            <a:off x="457200" y="1071546"/>
            <a:ext cx="4900618" cy="5357850"/>
          </a:xfrm>
        </p:spPr>
        <p:txBody>
          <a:bodyPr>
            <a:noAutofit/>
          </a:bodyPr>
          <a:lstStyle/>
          <a:p>
            <a:r>
              <a:rPr lang="en-US" sz="2000" b="1" baseline="0" dirty="0" smtClean="0"/>
              <a:t>Wheat: </a:t>
            </a:r>
            <a:r>
              <a:rPr lang="en-US" sz="2000" baseline="0" dirty="0" smtClean="0"/>
              <a:t>The impact of the drought related failure of the Australian wheat crop was becoming apparent.  Both reduced global consumption and a 20% reduction in global ending stocks were</a:t>
            </a:r>
            <a:r>
              <a:rPr lang="en-US" sz="2000" dirty="0" smtClean="0"/>
              <a:t> being forecast.</a:t>
            </a:r>
            <a:endParaRPr lang="en-US" sz="2000" baseline="0" dirty="0" smtClean="0"/>
          </a:p>
          <a:p>
            <a:r>
              <a:rPr lang="en-US" sz="2000" b="1" baseline="0" dirty="0" smtClean="0"/>
              <a:t>Coarse grains: </a:t>
            </a:r>
            <a:r>
              <a:rPr lang="en-US" sz="2000" baseline="0" dirty="0" smtClean="0"/>
              <a:t>Global production was expected to decline slightly, but for a second successive year.  Use was, however, forecast to increase mainly of US ethanol production.</a:t>
            </a:r>
          </a:p>
          <a:p>
            <a:r>
              <a:rPr lang="en-US" sz="2000" b="1" baseline="0" dirty="0" smtClean="0"/>
              <a:t>Oilseeds:  </a:t>
            </a:r>
            <a:r>
              <a:rPr lang="en-US" sz="2000" baseline="0" dirty="0" smtClean="0"/>
              <a:t>A </a:t>
            </a:r>
            <a:r>
              <a:rPr lang="en-US" sz="2000" dirty="0" smtClean="0"/>
              <a:t>c</a:t>
            </a:r>
            <a:r>
              <a:rPr lang="en-US" sz="2000" baseline="0" dirty="0" smtClean="0"/>
              <a:t>ontinued expansion in global output was expected to be sufficient to keep ending stocks at record levels.</a:t>
            </a:r>
          </a:p>
          <a:p>
            <a:r>
              <a:rPr lang="en-US" sz="2000" b="1" baseline="0" dirty="0" smtClean="0"/>
              <a:t>Prices, </a:t>
            </a:r>
            <a:r>
              <a:rPr lang="en-US" sz="2000" baseline="0" dirty="0" smtClean="0"/>
              <a:t>particularly for wheat, were beginning to strengthen. </a:t>
            </a:r>
            <a:endParaRPr lang="en-US" sz="2000" dirty="0"/>
          </a:p>
        </p:txBody>
      </p:sp>
      <p:pic>
        <p:nvPicPr>
          <p:cNvPr id="16386" name="Picture 2"/>
          <p:cNvPicPr>
            <a:picLocks noGrp="1" noChangeAspect="1" noChangeArrowheads="1"/>
          </p:cNvPicPr>
          <p:nvPr>
            <p:ph idx="1"/>
          </p:nvPr>
        </p:nvPicPr>
        <p:blipFill>
          <a:blip r:embed="rId2"/>
          <a:srcRect/>
          <a:stretch>
            <a:fillRect/>
          </a:stretch>
        </p:blipFill>
        <p:spPr bwMode="auto">
          <a:xfrm>
            <a:off x="5500694" y="1428736"/>
            <a:ext cx="2924181" cy="3357586"/>
          </a:xfrm>
          <a:prstGeom prst="rect">
            <a:avLst/>
          </a:prstGeom>
          <a:noFill/>
          <a:ln w="9525">
            <a:noFill/>
            <a:miter lim="800000"/>
            <a:headEnd/>
            <a:tailEnd/>
          </a:ln>
          <a:effectLst/>
        </p:spPr>
      </p:pic>
      <p:pic>
        <p:nvPicPr>
          <p:cNvPr id="8" name="Picture 7" descr="moica.gif"/>
          <p:cNvPicPr>
            <a:picLocks noChangeAspect="1"/>
          </p:cNvPicPr>
          <p:nvPr/>
        </p:nvPicPr>
        <p:blipFill>
          <a:blip r:embed="rId3"/>
          <a:stretch>
            <a:fillRect/>
          </a:stretch>
        </p:blipFill>
        <p:spPr>
          <a:xfrm>
            <a:off x="7143768" y="6000768"/>
            <a:ext cx="1356127" cy="40481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t>October 2006 Global S &amp; D’s</a:t>
            </a:r>
            <a:endParaRPr lang="en-US" sz="3200" b="1" dirty="0"/>
          </a:p>
        </p:txBody>
      </p:sp>
      <p:sp>
        <p:nvSpPr>
          <p:cNvPr id="3" name="Content Placeholder 2"/>
          <p:cNvSpPr>
            <a:spLocks noGrp="1"/>
          </p:cNvSpPr>
          <p:nvPr>
            <p:ph idx="1"/>
          </p:nvPr>
        </p:nvSpPr>
        <p:spPr/>
        <p:txBody>
          <a:bodyPr>
            <a:normAutofit fontScale="32500" lnSpcReduction="20000"/>
          </a:bodyPr>
          <a:lstStyle/>
          <a:p>
            <a:r>
              <a:rPr lang="en-US" sz="4000" dirty="0" smtClean="0"/>
              <a:t>M </a:t>
            </a:r>
            <a:r>
              <a:rPr lang="en-US" sz="4000" dirty="0" err="1" smtClean="0"/>
              <a:t>tonnes</a:t>
            </a:r>
            <a:r>
              <a:rPr lang="en-US" sz="4000" dirty="0" smtClean="0"/>
              <a:t>	Output	Supply	Trade	Use	Ending Stocks	</a:t>
            </a:r>
          </a:p>
          <a:p>
            <a:r>
              <a:rPr lang="en-US" sz="4000" b="1" dirty="0" smtClean="0"/>
              <a:t>Wheat 	</a:t>
            </a:r>
            <a:r>
              <a:rPr lang="en-US" sz="4000" dirty="0" smtClean="0"/>
              <a:t>					</a:t>
            </a:r>
          </a:p>
          <a:p>
            <a:r>
              <a:rPr lang="fr-FR" sz="4000" dirty="0" smtClean="0"/>
              <a:t>2005/06 (Est.)	618.9	770.3	115.3	623.1	147.2	</a:t>
            </a:r>
          </a:p>
          <a:p>
            <a:r>
              <a:rPr lang="en-US" sz="4000" dirty="0" smtClean="0"/>
              <a:t>2006/07 (</a:t>
            </a:r>
            <a:r>
              <a:rPr lang="en-US" sz="4000" dirty="0" err="1" smtClean="0"/>
              <a:t>Proj</a:t>
            </a:r>
            <a:r>
              <a:rPr lang="en-US" sz="4000" dirty="0" smtClean="0"/>
              <a:t>.)						</a:t>
            </a:r>
          </a:p>
          <a:p>
            <a:r>
              <a:rPr lang="en-US" sz="4000" dirty="0" smtClean="0"/>
              <a:t>September	596.1	742.2	110.7	615.8	126.4	</a:t>
            </a:r>
          </a:p>
          <a:p>
            <a:r>
              <a:rPr lang="en-US" sz="4000" dirty="0" smtClean="0"/>
              <a:t>October		585.1	732.4	109.0	613.1	119.3	</a:t>
            </a:r>
          </a:p>
          <a:p>
            <a:r>
              <a:rPr lang="en-US" sz="4000" dirty="0" smtClean="0"/>
              <a:t>						</a:t>
            </a:r>
          </a:p>
          <a:p>
            <a:r>
              <a:rPr lang="en-US" sz="4000" b="1" dirty="0" smtClean="0"/>
              <a:t>Coarse grains</a:t>
            </a:r>
            <a:r>
              <a:rPr lang="en-US" sz="4000" dirty="0" smtClean="0"/>
              <a:t>						</a:t>
            </a:r>
          </a:p>
          <a:p>
            <a:r>
              <a:rPr lang="fr-FR" sz="4000" dirty="0" smtClean="0"/>
              <a:t>2005/06 (Est.)	974.4	1152.7	104.0	986.3	166.5	</a:t>
            </a:r>
          </a:p>
          <a:p>
            <a:r>
              <a:rPr lang="en-US" sz="4000" dirty="0" smtClean="0"/>
              <a:t>2006/07 (</a:t>
            </a:r>
            <a:r>
              <a:rPr lang="en-US" sz="4000" dirty="0" err="1" smtClean="0"/>
              <a:t>Proj</a:t>
            </a:r>
            <a:r>
              <a:rPr lang="en-US" sz="4000" dirty="0" smtClean="0"/>
              <a:t>.)						</a:t>
            </a:r>
          </a:p>
          <a:p>
            <a:r>
              <a:rPr lang="en-US" sz="4000" dirty="0" smtClean="0"/>
              <a:t>September	969.4	1136.5	104.8	1010.8	125.8	</a:t>
            </a:r>
          </a:p>
          <a:p>
            <a:r>
              <a:rPr lang="en-US" sz="4000" dirty="0" smtClean="0"/>
              <a:t>October		964.8	1131.2	105.1	1010.6	120.6	</a:t>
            </a:r>
          </a:p>
          <a:p>
            <a:r>
              <a:rPr lang="en-US" sz="4000" dirty="0" smtClean="0"/>
              <a:t>						</a:t>
            </a:r>
          </a:p>
          <a:p>
            <a:r>
              <a:rPr lang="en-US" sz="4000" b="1" dirty="0" smtClean="0"/>
              <a:t>Oilseeds	</a:t>
            </a:r>
            <a:r>
              <a:rPr lang="en-US" sz="4000" dirty="0" smtClean="0"/>
              <a:t>					</a:t>
            </a:r>
          </a:p>
          <a:p>
            <a:r>
              <a:rPr lang="fr-FR" sz="4000" dirty="0" smtClean="0"/>
              <a:t>2005/06 (Est.)	388.3	444.5	76.9	317.2	61.5	</a:t>
            </a:r>
          </a:p>
          <a:p>
            <a:r>
              <a:rPr lang="en-US" sz="4000" dirty="0" smtClean="0"/>
              <a:t>2006/07 (</a:t>
            </a:r>
            <a:r>
              <a:rPr lang="en-US" sz="4000" dirty="0" err="1" smtClean="0"/>
              <a:t>Proj</a:t>
            </a:r>
            <a:r>
              <a:rPr lang="en-US" sz="4000" dirty="0" smtClean="0"/>
              <a:t>.)						</a:t>
            </a:r>
          </a:p>
          <a:p>
            <a:r>
              <a:rPr lang="en-US" sz="4000" dirty="0" smtClean="0"/>
              <a:t>September 	386.5	447.3	82.2	324.6	58.2	</a:t>
            </a:r>
          </a:p>
          <a:p>
            <a:r>
              <a:rPr lang="en-US" sz="4000" dirty="0" smtClean="0"/>
              <a:t>October  	390.4	451.9	82.7	325.9	61.1	</a:t>
            </a:r>
          </a:p>
          <a:p>
            <a:r>
              <a:rPr lang="en-US" sz="4000" dirty="0" smtClean="0"/>
              <a:t>						</a:t>
            </a:r>
          </a:p>
          <a:p>
            <a:r>
              <a:rPr lang="en-US" sz="4000" i="1" dirty="0" smtClean="0"/>
              <a:t>Source: USDA	</a:t>
            </a:r>
            <a:r>
              <a:rPr lang="en-US" sz="4000" dirty="0" smtClean="0"/>
              <a:t>					</a:t>
            </a:r>
          </a:p>
          <a:p>
            <a:r>
              <a:rPr lang="en-US" sz="4000" dirty="0" smtClean="0"/>
              <a:t>	</a:t>
            </a:r>
            <a:r>
              <a:rPr lang="en-US" dirty="0" smtClean="0"/>
              <a:t>				</a:t>
            </a:r>
          </a:p>
          <a:p>
            <a:endParaRPr lang="en-US" dirty="0"/>
          </a:p>
        </p:txBody>
      </p:sp>
      <p:pic>
        <p:nvPicPr>
          <p:cNvPr id="4" name="Picture 3" descr="moica.gif"/>
          <p:cNvPicPr>
            <a:picLocks noChangeAspect="1"/>
          </p:cNvPicPr>
          <p:nvPr/>
        </p:nvPicPr>
        <p:blipFill>
          <a:blip r:embed="rId2"/>
          <a:stretch>
            <a:fillRect/>
          </a:stretch>
        </p:blipFill>
        <p:spPr>
          <a:xfrm>
            <a:off x="7296168" y="6153168"/>
            <a:ext cx="1356127" cy="40481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46"/>
          </a:xfrm>
        </p:spPr>
        <p:txBody>
          <a:bodyPr/>
          <a:lstStyle/>
          <a:p>
            <a:r>
              <a:rPr lang="en-GB" dirty="0" smtClean="0"/>
              <a:t>US Ethanol Mandates</a:t>
            </a:r>
            <a:endParaRPr lang="en-US" dirty="0"/>
          </a:p>
        </p:txBody>
      </p:sp>
      <p:sp>
        <p:nvSpPr>
          <p:cNvPr id="3" name="Content Placeholder 2"/>
          <p:cNvSpPr>
            <a:spLocks noGrp="1"/>
          </p:cNvSpPr>
          <p:nvPr>
            <p:ph idx="1"/>
          </p:nvPr>
        </p:nvSpPr>
        <p:spPr/>
        <p:txBody>
          <a:bodyPr>
            <a:normAutofit fontScale="70000" lnSpcReduction="20000"/>
          </a:bodyPr>
          <a:lstStyle/>
          <a:p>
            <a:r>
              <a:rPr lang="en-US" b="1" dirty="0" smtClean="0"/>
              <a:t>January 24, 2007: </a:t>
            </a:r>
            <a:r>
              <a:rPr lang="en-US" dirty="0" smtClean="0"/>
              <a:t>President George W. Bush in his “State of the Union” address noted the US:</a:t>
            </a:r>
          </a:p>
          <a:p>
            <a:r>
              <a:rPr lang="en-US" dirty="0" smtClean="0"/>
              <a:t> </a:t>
            </a:r>
            <a:r>
              <a:rPr lang="en-US" i="1" dirty="0" smtClean="0"/>
              <a:t>"... must increase the supply of alternative fuels, by setting a mandatory fuels standard to require 35 billion gallons of renewable and alternative fuels in 2017 -- and that is nearly five times the current target." </a:t>
            </a:r>
          </a:p>
          <a:p>
            <a:endParaRPr lang="en-CA" dirty="0" smtClean="0"/>
          </a:p>
          <a:p>
            <a:r>
              <a:rPr lang="en-US" dirty="0" smtClean="0"/>
              <a:t>At the time the US was two-third of the way to meeting the “current” 2012 target.  But was using 20 percent of the US corn supply to do it.  The expectation was that cellulose based ethanol production and coal gasification would be big future contributors. </a:t>
            </a:r>
          </a:p>
          <a:p>
            <a:endParaRPr lang="en-US" dirty="0" smtClean="0"/>
          </a:p>
          <a:p>
            <a:r>
              <a:rPr lang="en-US" b="1" dirty="0" smtClean="0"/>
              <a:t>December 19, 2007</a:t>
            </a:r>
            <a:r>
              <a:rPr lang="en-US" dirty="0" smtClean="0"/>
              <a:t>:  The Energy Independence and Security Act was signed into law with a 2022  36 billion gallon mandate. </a:t>
            </a:r>
            <a:r>
              <a:rPr lang="en-CA" dirty="0" smtClean="0"/>
              <a:t> </a:t>
            </a:r>
            <a:endParaRPr lang="en-US" dirty="0"/>
          </a:p>
        </p:txBody>
      </p:sp>
      <p:pic>
        <p:nvPicPr>
          <p:cNvPr id="4" name="Picture 3"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4329114" cy="584182"/>
          </a:xfrm>
        </p:spPr>
        <p:txBody>
          <a:bodyPr/>
          <a:lstStyle/>
          <a:p>
            <a:r>
              <a:rPr lang="en-GB" dirty="0" smtClean="0"/>
              <a:t>February 2007</a:t>
            </a:r>
            <a:endParaRPr lang="en-US" dirty="0"/>
          </a:p>
        </p:txBody>
      </p:sp>
      <p:sp>
        <p:nvSpPr>
          <p:cNvPr id="4" name="Text Placeholder 3"/>
          <p:cNvSpPr>
            <a:spLocks noGrp="1"/>
          </p:cNvSpPr>
          <p:nvPr>
            <p:ph type="body" sz="half" idx="2"/>
          </p:nvPr>
        </p:nvSpPr>
        <p:spPr>
          <a:xfrm>
            <a:off x="457200" y="1000108"/>
            <a:ext cx="4329114" cy="5126055"/>
          </a:xfrm>
        </p:spPr>
        <p:txBody>
          <a:bodyPr>
            <a:noAutofit/>
          </a:bodyPr>
          <a:lstStyle/>
          <a:p>
            <a:r>
              <a:rPr lang="en-US" sz="2000" b="1" baseline="0" dirty="0" smtClean="0"/>
              <a:t>Wheat: </a:t>
            </a:r>
            <a:r>
              <a:rPr lang="en-US" sz="2000" baseline="0" dirty="0" smtClean="0"/>
              <a:t>2007 production was forecast to recover but wheat prospects were expected to be supported by corn markets.   </a:t>
            </a:r>
          </a:p>
          <a:p>
            <a:r>
              <a:rPr lang="en-US" sz="2000" b="1" baseline="0" dirty="0" smtClean="0"/>
              <a:t>Coarse Grains: </a:t>
            </a:r>
            <a:r>
              <a:rPr lang="en-US" sz="2000" baseline="0" dirty="0" smtClean="0"/>
              <a:t>A 50% increase in corn use for ethanol production was forecast and only with record acreage and yield would perspective demand be met. </a:t>
            </a:r>
          </a:p>
          <a:p>
            <a:r>
              <a:rPr lang="en-US" sz="2000" b="1" baseline="0" dirty="0" smtClean="0"/>
              <a:t>Oilseeds: </a:t>
            </a:r>
            <a:r>
              <a:rPr lang="en-US" sz="2000" baseline="0" dirty="0" smtClean="0"/>
              <a:t>A switch from soybean to corn production was expected to help relieve the surplus global oilseed situation.  </a:t>
            </a:r>
          </a:p>
          <a:p>
            <a:r>
              <a:rPr lang="en-US" sz="2000" b="1" baseline="0" dirty="0" smtClean="0"/>
              <a:t>Prices </a:t>
            </a:r>
            <a:r>
              <a:rPr lang="en-US" sz="2000" baseline="0" dirty="0" smtClean="0"/>
              <a:t>for corn directly and soybean indirectly increased.</a:t>
            </a:r>
            <a:endParaRPr lang="en-US" sz="2000" dirty="0"/>
          </a:p>
        </p:txBody>
      </p:sp>
      <p:pic>
        <p:nvPicPr>
          <p:cNvPr id="17410" name="Picture 2"/>
          <p:cNvPicPr>
            <a:picLocks noGrp="1" noChangeAspect="1" noChangeArrowheads="1"/>
          </p:cNvPicPr>
          <p:nvPr>
            <p:ph idx="1"/>
          </p:nvPr>
        </p:nvPicPr>
        <p:blipFill>
          <a:blip r:embed="rId2"/>
          <a:srcRect/>
          <a:stretch>
            <a:fillRect/>
          </a:stretch>
        </p:blipFill>
        <p:spPr bwMode="auto">
          <a:xfrm>
            <a:off x="4926012" y="2066131"/>
            <a:ext cx="3003574" cy="2266950"/>
          </a:xfrm>
          <a:prstGeom prst="rect">
            <a:avLst/>
          </a:prstGeom>
          <a:noFill/>
          <a:ln w="9525">
            <a:noFill/>
            <a:miter lim="800000"/>
            <a:headEnd/>
            <a:tailEnd/>
          </a:ln>
          <a:effectLst/>
        </p:spPr>
      </p:pic>
      <p:pic>
        <p:nvPicPr>
          <p:cNvPr id="6" name="Picture 5" descr="moica.gif"/>
          <p:cNvPicPr>
            <a:picLocks noChangeAspect="1"/>
          </p:cNvPicPr>
          <p:nvPr/>
        </p:nvPicPr>
        <p:blipFill>
          <a:blip r:embed="rId3"/>
          <a:stretch>
            <a:fillRect/>
          </a:stretch>
        </p:blipFill>
        <p:spPr>
          <a:xfrm>
            <a:off x="7143768" y="6000768"/>
            <a:ext cx="1356127" cy="40481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4257676" cy="727058"/>
          </a:xfrm>
        </p:spPr>
        <p:txBody>
          <a:bodyPr/>
          <a:lstStyle/>
          <a:p>
            <a:r>
              <a:rPr lang="en-GB" dirty="0" smtClean="0"/>
              <a:t>June 2007</a:t>
            </a:r>
            <a:endParaRPr lang="en-US" dirty="0"/>
          </a:p>
        </p:txBody>
      </p:sp>
      <p:sp>
        <p:nvSpPr>
          <p:cNvPr id="4" name="Text Placeholder 3"/>
          <p:cNvSpPr>
            <a:spLocks noGrp="1"/>
          </p:cNvSpPr>
          <p:nvPr>
            <p:ph type="body" sz="half" idx="2"/>
          </p:nvPr>
        </p:nvSpPr>
        <p:spPr>
          <a:xfrm>
            <a:off x="457200" y="1214422"/>
            <a:ext cx="4257676" cy="4911741"/>
          </a:xfrm>
        </p:spPr>
        <p:txBody>
          <a:bodyPr>
            <a:normAutofit/>
          </a:bodyPr>
          <a:lstStyle/>
          <a:p>
            <a:r>
              <a:rPr lang="en-US" sz="2000" b="1" baseline="0" dirty="0" smtClean="0"/>
              <a:t>Wheat: </a:t>
            </a:r>
            <a:r>
              <a:rPr lang="en-US" sz="2000" baseline="0" dirty="0" smtClean="0"/>
              <a:t>Global wheat production prospects began to falter beginning in eastern Europe and with them any prospects for a recovery in supplies.</a:t>
            </a:r>
          </a:p>
          <a:p>
            <a:r>
              <a:rPr lang="en-US" sz="2000" b="1" baseline="0" dirty="0" smtClean="0"/>
              <a:t>Coarse Grains: </a:t>
            </a:r>
            <a:r>
              <a:rPr lang="en-US" sz="2000" baseline="0" dirty="0" smtClean="0"/>
              <a:t>The switch from soybeans and others crop exceeded expectation and a crop capable of meeting all prospective demand was in the making.</a:t>
            </a:r>
          </a:p>
          <a:p>
            <a:r>
              <a:rPr lang="en-US" sz="2000" b="1" baseline="0" dirty="0" smtClean="0"/>
              <a:t>Oilseeds: </a:t>
            </a:r>
            <a:r>
              <a:rPr lang="en-US" sz="2000" baseline="0" dirty="0" smtClean="0"/>
              <a:t>Oilseed output was forecast to decline for the first time in a decade as a result of reduced US area of soybeans. </a:t>
            </a:r>
          </a:p>
          <a:p>
            <a:r>
              <a:rPr lang="en-US" sz="2000" b="1" baseline="0" dirty="0" smtClean="0"/>
              <a:t>Prices </a:t>
            </a:r>
            <a:r>
              <a:rPr lang="en-US" sz="2000" baseline="0" dirty="0" smtClean="0"/>
              <a:t>for wheat, against expectations, rose while those for corn declined.</a:t>
            </a:r>
            <a:endParaRPr lang="en-US" sz="2000" dirty="0"/>
          </a:p>
        </p:txBody>
      </p:sp>
      <p:pic>
        <p:nvPicPr>
          <p:cNvPr id="18434" name="Picture 2"/>
          <p:cNvPicPr>
            <a:picLocks noGrp="1" noChangeAspect="1" noChangeArrowheads="1"/>
          </p:cNvPicPr>
          <p:nvPr>
            <p:ph idx="1"/>
          </p:nvPr>
        </p:nvPicPr>
        <p:blipFill>
          <a:blip r:embed="rId2"/>
          <a:srcRect/>
          <a:stretch>
            <a:fillRect/>
          </a:stretch>
        </p:blipFill>
        <p:spPr bwMode="auto">
          <a:xfrm>
            <a:off x="5143504" y="2143115"/>
            <a:ext cx="3500462" cy="2581199"/>
          </a:xfrm>
          <a:prstGeom prst="rect">
            <a:avLst/>
          </a:prstGeom>
          <a:noFill/>
          <a:ln w="9525">
            <a:noFill/>
            <a:miter lim="800000"/>
            <a:headEnd/>
            <a:tailEnd/>
          </a:ln>
          <a:effectLst/>
        </p:spPr>
      </p:pic>
      <p:pic>
        <p:nvPicPr>
          <p:cNvPr id="6" name="Picture 5" descr="moica.gif"/>
          <p:cNvPicPr>
            <a:picLocks noChangeAspect="1"/>
          </p:cNvPicPr>
          <p:nvPr/>
        </p:nvPicPr>
        <p:blipFill>
          <a:blip r:embed="rId3"/>
          <a:stretch>
            <a:fillRect/>
          </a:stretch>
        </p:blipFill>
        <p:spPr>
          <a:xfrm>
            <a:off x="7143768" y="6000768"/>
            <a:ext cx="1356127" cy="40481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3600" b="1" dirty="0" smtClean="0"/>
              <a:t>June 2007 Global S &amp; D’s</a:t>
            </a:r>
            <a:endParaRPr lang="en-US" sz="3600" dirty="0"/>
          </a:p>
        </p:txBody>
      </p:sp>
      <p:sp>
        <p:nvSpPr>
          <p:cNvPr id="6" name="Content Placeholder 5"/>
          <p:cNvSpPr>
            <a:spLocks noGrp="1"/>
          </p:cNvSpPr>
          <p:nvPr>
            <p:ph idx="1"/>
          </p:nvPr>
        </p:nvSpPr>
        <p:spPr/>
        <p:txBody>
          <a:bodyPr>
            <a:normAutofit fontScale="70000" lnSpcReduction="20000"/>
          </a:bodyPr>
          <a:lstStyle/>
          <a:p>
            <a:r>
              <a:rPr lang="en-US" dirty="0" smtClean="0"/>
              <a:t>M </a:t>
            </a:r>
            <a:r>
              <a:rPr lang="en-US" dirty="0" err="1" smtClean="0"/>
              <a:t>tonnes</a:t>
            </a:r>
            <a:r>
              <a:rPr lang="en-US" dirty="0" smtClean="0"/>
              <a:t>		Output	Supply	Trade	Use	Ending stocks	</a:t>
            </a:r>
          </a:p>
          <a:p>
            <a:r>
              <a:rPr lang="en-US" b="1" dirty="0" smtClean="0"/>
              <a:t>Wheat</a:t>
            </a:r>
            <a:r>
              <a:rPr lang="en-US" dirty="0" smtClean="0"/>
              <a:t>						</a:t>
            </a:r>
          </a:p>
          <a:p>
            <a:r>
              <a:rPr lang="fr-FR" dirty="0" smtClean="0"/>
              <a:t>2006/07(Est.)	594.1	   743.1	  106.5	   621.1	  122.0	</a:t>
            </a:r>
          </a:p>
          <a:p>
            <a:r>
              <a:rPr lang="pl-PL" dirty="0" smtClean="0"/>
              <a:t>2007/08(Proj.)	610.2	</a:t>
            </a:r>
            <a:r>
              <a:rPr lang="en-GB" dirty="0" smtClean="0"/>
              <a:t>   </a:t>
            </a:r>
            <a:r>
              <a:rPr lang="pl-PL" dirty="0" smtClean="0"/>
              <a:t>732.1	</a:t>
            </a:r>
            <a:r>
              <a:rPr lang="en-GB" dirty="0" smtClean="0"/>
              <a:t>  </a:t>
            </a:r>
            <a:r>
              <a:rPr lang="pl-PL" dirty="0" smtClean="0"/>
              <a:t>107.4	</a:t>
            </a:r>
            <a:r>
              <a:rPr lang="en-GB" dirty="0" smtClean="0"/>
              <a:t>   </a:t>
            </a:r>
            <a:r>
              <a:rPr lang="pl-PL" dirty="0" smtClean="0"/>
              <a:t>620.1	</a:t>
            </a:r>
            <a:r>
              <a:rPr lang="en-GB" dirty="0" smtClean="0"/>
              <a:t>  </a:t>
            </a:r>
            <a:r>
              <a:rPr lang="pl-PL" dirty="0" smtClean="0"/>
              <a:t>112.0	</a:t>
            </a:r>
          </a:p>
          <a:p>
            <a:r>
              <a:rPr lang="en-US" b="1" dirty="0" smtClean="0"/>
              <a:t>Coarse grains</a:t>
            </a:r>
            <a:r>
              <a:rPr lang="en-US" dirty="0" smtClean="0"/>
              <a:t>						</a:t>
            </a:r>
          </a:p>
          <a:p>
            <a:r>
              <a:rPr lang="fr-FR" dirty="0" smtClean="0"/>
              <a:t>2006/07(Est.)	976.0	1,139.5	  109.5	1,014.1	  125.4	</a:t>
            </a:r>
          </a:p>
          <a:p>
            <a:r>
              <a:rPr lang="pl-PL" dirty="0" smtClean="0"/>
              <a:t>2007/08 (Proj.)</a:t>
            </a:r>
            <a:r>
              <a:rPr lang="en-GB" dirty="0" smtClean="0"/>
              <a:t>        </a:t>
            </a:r>
            <a:r>
              <a:rPr lang="pl-PL" dirty="0" smtClean="0"/>
              <a:t>1,056.4	1,181.7	</a:t>
            </a:r>
            <a:r>
              <a:rPr lang="en-GB" dirty="0" smtClean="0"/>
              <a:t>  </a:t>
            </a:r>
            <a:r>
              <a:rPr lang="pl-PL" dirty="0" smtClean="0"/>
              <a:t>105.8	1,060.2	</a:t>
            </a:r>
            <a:r>
              <a:rPr lang="en-GB" dirty="0" smtClean="0"/>
              <a:t>  </a:t>
            </a:r>
            <a:r>
              <a:rPr lang="pl-PL" dirty="0" smtClean="0"/>
              <a:t>121.5	</a:t>
            </a:r>
          </a:p>
          <a:p>
            <a:r>
              <a:rPr lang="en-US" b="1" dirty="0" smtClean="0"/>
              <a:t>Oilseeds</a:t>
            </a:r>
            <a:r>
              <a:rPr lang="en-US" dirty="0" smtClean="0"/>
              <a:t>						</a:t>
            </a:r>
          </a:p>
          <a:p>
            <a:r>
              <a:rPr lang="fr-FR" dirty="0" smtClean="0"/>
              <a:t>2006/07(Est.)	404.3	   468.7	    82.5	   329.9	    71.3	</a:t>
            </a:r>
          </a:p>
          <a:p>
            <a:r>
              <a:rPr lang="pl-PL" dirty="0" smtClean="0"/>
              <a:t>2007/08(Proj.)	399.0	</a:t>
            </a:r>
            <a:r>
              <a:rPr lang="en-GB" dirty="0" smtClean="0"/>
              <a:t>   </a:t>
            </a:r>
            <a:r>
              <a:rPr lang="pl-PL" dirty="0" smtClean="0"/>
              <a:t>470.3	</a:t>
            </a:r>
            <a:r>
              <a:rPr lang="en-GB" dirty="0" smtClean="0"/>
              <a:t>    </a:t>
            </a:r>
            <a:r>
              <a:rPr lang="pl-PL" dirty="0" smtClean="0"/>
              <a:t>88.3	</a:t>
            </a:r>
            <a:r>
              <a:rPr lang="en-GB" dirty="0" smtClean="0"/>
              <a:t>   </a:t>
            </a:r>
            <a:r>
              <a:rPr lang="pl-PL" dirty="0" smtClean="0"/>
              <a:t>342.5	</a:t>
            </a:r>
            <a:r>
              <a:rPr lang="en-GB" dirty="0" smtClean="0"/>
              <a:t>    </a:t>
            </a:r>
            <a:r>
              <a:rPr lang="pl-PL" dirty="0" smtClean="0"/>
              <a:t>60.8	</a:t>
            </a:r>
          </a:p>
          <a:p>
            <a:r>
              <a:rPr lang="en-GB" i="1" dirty="0" smtClean="0"/>
              <a:t>Source: USDA</a:t>
            </a:r>
            <a:endParaRPr lang="en-US" i="1" dirty="0"/>
          </a:p>
        </p:txBody>
      </p:sp>
      <p:pic>
        <p:nvPicPr>
          <p:cNvPr id="4" name="Picture 3"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3050"/>
            <a:ext cx="4757742" cy="1162050"/>
          </a:xfrm>
        </p:spPr>
        <p:txBody>
          <a:bodyPr/>
          <a:lstStyle/>
          <a:p>
            <a:r>
              <a:rPr lang="en-GB" dirty="0" smtClean="0"/>
              <a:t>October 2007</a:t>
            </a:r>
            <a:br>
              <a:rPr lang="en-GB" dirty="0" smtClean="0"/>
            </a:br>
            <a:endParaRPr lang="en-US" dirty="0"/>
          </a:p>
        </p:txBody>
      </p:sp>
      <p:sp>
        <p:nvSpPr>
          <p:cNvPr id="7" name="Text Placeholder 6"/>
          <p:cNvSpPr>
            <a:spLocks noGrp="1"/>
          </p:cNvSpPr>
          <p:nvPr>
            <p:ph type="body" sz="half" idx="2"/>
          </p:nvPr>
        </p:nvSpPr>
        <p:spPr>
          <a:xfrm>
            <a:off x="457200" y="1285860"/>
            <a:ext cx="4114800" cy="4840303"/>
          </a:xfrm>
        </p:spPr>
        <p:txBody>
          <a:bodyPr>
            <a:normAutofit lnSpcReduction="10000"/>
          </a:bodyPr>
          <a:lstStyle/>
          <a:p>
            <a:r>
              <a:rPr lang="en-US" sz="2000" b="1" baseline="0" dirty="0" smtClean="0"/>
              <a:t>Wheat: </a:t>
            </a:r>
            <a:r>
              <a:rPr lang="en-US" sz="2000" baseline="0" dirty="0" smtClean="0"/>
              <a:t>Crops continue to falter around the world with even the Australian crop again failing to meet expectations.</a:t>
            </a:r>
          </a:p>
          <a:p>
            <a:r>
              <a:rPr lang="en-US" sz="2000" b="1" baseline="0" dirty="0" smtClean="0"/>
              <a:t>Coarse Grains: </a:t>
            </a:r>
            <a:r>
              <a:rPr lang="en-US" sz="2000" baseline="0" dirty="0" smtClean="0"/>
              <a:t>The US maize crop exceeds all expectations with near record yield off near record area.  Global coarse grain markets are well supplied.</a:t>
            </a:r>
          </a:p>
          <a:p>
            <a:r>
              <a:rPr lang="en-US" sz="2000" b="1" baseline="0" dirty="0" smtClean="0"/>
              <a:t>Oilseeds: </a:t>
            </a:r>
            <a:r>
              <a:rPr lang="en-US" sz="2000" baseline="0" dirty="0" smtClean="0"/>
              <a:t>Little change in the fundamentals. </a:t>
            </a:r>
          </a:p>
          <a:p>
            <a:r>
              <a:rPr lang="en-US" sz="2000" b="1" baseline="0" dirty="0" smtClean="0"/>
              <a:t>Prices: </a:t>
            </a:r>
            <a:r>
              <a:rPr lang="en-US" sz="2000" baseline="0" dirty="0" smtClean="0"/>
              <a:t>Wheat prices advance as global supply situation tightens, even pushing soybean values higher.  Corn prices are static.</a:t>
            </a:r>
            <a:endParaRPr lang="en-US" sz="2000" dirty="0"/>
          </a:p>
        </p:txBody>
      </p:sp>
      <p:pic>
        <p:nvPicPr>
          <p:cNvPr id="19458" name="Picture 2"/>
          <p:cNvPicPr>
            <a:picLocks noGrp="1" noChangeAspect="1" noChangeArrowheads="1"/>
          </p:cNvPicPr>
          <p:nvPr>
            <p:ph idx="1"/>
          </p:nvPr>
        </p:nvPicPr>
        <p:blipFill>
          <a:blip r:embed="rId2"/>
          <a:srcRect/>
          <a:stretch>
            <a:fillRect/>
          </a:stretch>
        </p:blipFill>
        <p:spPr bwMode="auto">
          <a:xfrm>
            <a:off x="4572000" y="2000240"/>
            <a:ext cx="4143404" cy="2928958"/>
          </a:xfrm>
          <a:prstGeom prst="rect">
            <a:avLst/>
          </a:prstGeom>
          <a:noFill/>
          <a:ln w="9525">
            <a:noFill/>
            <a:miter lim="800000"/>
            <a:headEnd/>
            <a:tailEnd/>
          </a:ln>
          <a:effectLst/>
        </p:spPr>
      </p:pic>
      <p:pic>
        <p:nvPicPr>
          <p:cNvPr id="9" name="Picture 8" descr="moica.gif"/>
          <p:cNvPicPr>
            <a:picLocks noChangeAspect="1"/>
          </p:cNvPicPr>
          <p:nvPr/>
        </p:nvPicPr>
        <p:blipFill>
          <a:blip r:embed="rId3"/>
          <a:stretch>
            <a:fillRect/>
          </a:stretch>
        </p:blipFill>
        <p:spPr>
          <a:xfrm>
            <a:off x="7143768" y="6000768"/>
            <a:ext cx="1356127" cy="40481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543296" cy="727058"/>
          </a:xfrm>
        </p:spPr>
        <p:txBody>
          <a:bodyPr/>
          <a:lstStyle/>
          <a:p>
            <a:r>
              <a:rPr lang="en-GB" dirty="0" smtClean="0"/>
              <a:t>February 2008</a:t>
            </a:r>
            <a:endParaRPr lang="en-US" dirty="0"/>
          </a:p>
        </p:txBody>
      </p:sp>
      <p:sp>
        <p:nvSpPr>
          <p:cNvPr id="4" name="Text Placeholder 3"/>
          <p:cNvSpPr>
            <a:spLocks noGrp="1"/>
          </p:cNvSpPr>
          <p:nvPr>
            <p:ph type="body" sz="half" idx="2"/>
          </p:nvPr>
        </p:nvSpPr>
        <p:spPr>
          <a:xfrm>
            <a:off x="457200" y="1285860"/>
            <a:ext cx="3686172" cy="5072098"/>
          </a:xfrm>
        </p:spPr>
        <p:txBody>
          <a:bodyPr>
            <a:normAutofit fontScale="92500" lnSpcReduction="10000"/>
          </a:bodyPr>
          <a:lstStyle/>
          <a:p>
            <a:r>
              <a:rPr lang="en-CA" sz="2000" baseline="0" dirty="0" smtClean="0"/>
              <a:t>Non sense season – time to take a vacation!</a:t>
            </a:r>
          </a:p>
          <a:p>
            <a:endParaRPr lang="en-CA" sz="2000" baseline="0" dirty="0" smtClean="0"/>
          </a:p>
          <a:p>
            <a:r>
              <a:rPr lang="en-US" sz="2000" baseline="0" dirty="0" smtClean="0"/>
              <a:t>Beans in the teens, wheat over $10.00 /bushel in Chicago and double that in Minneapolis</a:t>
            </a:r>
          </a:p>
          <a:p>
            <a:endParaRPr lang="en-US" sz="2000" baseline="0" dirty="0" smtClean="0"/>
          </a:p>
          <a:p>
            <a:r>
              <a:rPr lang="en-US" sz="2000" baseline="0" dirty="0" smtClean="0"/>
              <a:t>Some saying corn</a:t>
            </a:r>
            <a:r>
              <a:rPr lang="en-US" sz="2000" dirty="0" smtClean="0"/>
              <a:t> </a:t>
            </a:r>
            <a:r>
              <a:rPr lang="en-US" sz="2000" baseline="0" dirty="0" smtClean="0"/>
              <a:t>prices need to be higher to buy acres from soya beans for 2008.</a:t>
            </a:r>
          </a:p>
          <a:p>
            <a:endParaRPr lang="en-US" sz="2000" baseline="0" dirty="0" smtClean="0"/>
          </a:p>
          <a:p>
            <a:r>
              <a:rPr lang="en-US" sz="2000" baseline="0" dirty="0" smtClean="0"/>
              <a:t>Others saying soybean prices need to be higher to buy acres from corn for 2008.</a:t>
            </a:r>
          </a:p>
          <a:p>
            <a:endParaRPr lang="en-US" sz="2000" baseline="0" dirty="0" smtClean="0"/>
          </a:p>
          <a:p>
            <a:r>
              <a:rPr lang="en-US" sz="2000" baseline="0" dirty="0" smtClean="0"/>
              <a:t>But nothing has really changed from October.</a:t>
            </a:r>
            <a:endParaRPr lang="en-US" sz="2000" b="1" baseline="0" dirty="0" smtClean="0"/>
          </a:p>
          <a:p>
            <a:endParaRPr lang="en-US" dirty="0"/>
          </a:p>
        </p:txBody>
      </p:sp>
      <p:pic>
        <p:nvPicPr>
          <p:cNvPr id="20482" name="Picture 2"/>
          <p:cNvPicPr>
            <a:picLocks noGrp="1" noChangeAspect="1" noChangeArrowheads="1"/>
          </p:cNvPicPr>
          <p:nvPr>
            <p:ph idx="1"/>
          </p:nvPr>
        </p:nvPicPr>
        <p:blipFill>
          <a:blip r:embed="rId2"/>
          <a:srcRect/>
          <a:stretch>
            <a:fillRect/>
          </a:stretch>
        </p:blipFill>
        <p:spPr bwMode="auto">
          <a:xfrm>
            <a:off x="4214810" y="2066131"/>
            <a:ext cx="4500593" cy="2266950"/>
          </a:xfrm>
          <a:prstGeom prst="rect">
            <a:avLst/>
          </a:prstGeom>
          <a:noFill/>
          <a:ln w="9525">
            <a:noFill/>
            <a:miter lim="800000"/>
            <a:headEnd/>
            <a:tailEnd/>
          </a:ln>
          <a:effectLst/>
        </p:spPr>
      </p:pic>
      <p:pic>
        <p:nvPicPr>
          <p:cNvPr id="6" name="Picture 5" descr="moica.gif"/>
          <p:cNvPicPr>
            <a:picLocks noChangeAspect="1"/>
          </p:cNvPicPr>
          <p:nvPr/>
        </p:nvPicPr>
        <p:blipFill>
          <a:blip r:embed="rId3"/>
          <a:stretch>
            <a:fillRect/>
          </a:stretch>
        </p:blipFill>
        <p:spPr>
          <a:xfrm>
            <a:off x="7143768" y="6000768"/>
            <a:ext cx="1356127" cy="40481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2288" y="3214686"/>
            <a:ext cx="5486400" cy="142876"/>
          </a:xfrm>
        </p:spPr>
        <p:txBody>
          <a:bodyPr>
            <a:normAutofit fontScale="90000"/>
          </a:bodyPr>
          <a:lstStyle/>
          <a:p>
            <a:r>
              <a:rPr lang="en-GB" dirty="0" smtClean="0"/>
              <a:t> </a:t>
            </a:r>
            <a:endParaRPr lang="en-US" dirty="0"/>
          </a:p>
        </p:txBody>
      </p:sp>
      <p:sp>
        <p:nvSpPr>
          <p:cNvPr id="4" name="Text Placeholder 3"/>
          <p:cNvSpPr>
            <a:spLocks noGrp="1"/>
          </p:cNvSpPr>
          <p:nvPr>
            <p:ph type="body" sz="half" idx="2"/>
          </p:nvPr>
        </p:nvSpPr>
        <p:spPr>
          <a:xfrm>
            <a:off x="1000100" y="3357562"/>
            <a:ext cx="6786610" cy="3286148"/>
          </a:xfrm>
        </p:spPr>
        <p:txBody>
          <a:bodyPr>
            <a:normAutofit fontScale="70000" lnSpcReduction="20000"/>
          </a:bodyPr>
          <a:lstStyle/>
          <a:p>
            <a:r>
              <a:rPr lang="en-US" sz="2900" baseline="0" dirty="0" smtClean="0"/>
              <a:t>Back to the sanity of weather markets!</a:t>
            </a:r>
          </a:p>
          <a:p>
            <a:r>
              <a:rPr lang="en-US" sz="2900" b="1" baseline="0" dirty="0" smtClean="0"/>
              <a:t>Wheat: </a:t>
            </a:r>
            <a:r>
              <a:rPr lang="en-US" sz="2900" baseline="0" dirty="0" smtClean="0"/>
              <a:t>Again the expectation that global output will be sufficient to meet needs.  USDA plus 8%, IGC plus 7%, FAO 9%.  No nay </a:t>
            </a:r>
            <a:r>
              <a:rPr lang="en-US" sz="2900" baseline="0" dirty="0" err="1" smtClean="0"/>
              <a:t>sayers</a:t>
            </a:r>
            <a:r>
              <a:rPr lang="en-US" sz="2900" baseline="0" dirty="0" smtClean="0"/>
              <a:t> yet.</a:t>
            </a:r>
          </a:p>
          <a:p>
            <a:r>
              <a:rPr lang="en-US" sz="2900" b="1" baseline="0" dirty="0" smtClean="0"/>
              <a:t>Coarse grains: </a:t>
            </a:r>
            <a:r>
              <a:rPr lang="en-US" sz="2900" baseline="0" dirty="0" smtClean="0"/>
              <a:t>If US corn area is lost to soybeans as indicated from US prospective plantings survey and perhaps late seeding: feed, ethanol and/or exports will need to be rationed.    </a:t>
            </a:r>
          </a:p>
          <a:p>
            <a:r>
              <a:rPr lang="en-US" sz="2900" b="1" baseline="0" dirty="0" smtClean="0"/>
              <a:t>Soybeans: </a:t>
            </a:r>
            <a:r>
              <a:rPr lang="en-US" sz="2900" baseline="0" dirty="0" smtClean="0"/>
              <a:t>Supplies have shrunk so increases in area is needed</a:t>
            </a:r>
          </a:p>
          <a:p>
            <a:r>
              <a:rPr lang="en-US" sz="2900" b="1" baseline="0" dirty="0" smtClean="0"/>
              <a:t>Prices: </a:t>
            </a:r>
            <a:r>
              <a:rPr lang="en-US" sz="2900" baseline="0" dirty="0" smtClean="0"/>
              <a:t>Wheat reflects expectation of improved supplies.  Corn and soybeans are still competing. </a:t>
            </a:r>
          </a:p>
          <a:p>
            <a:endParaRPr lang="en-US" dirty="0"/>
          </a:p>
        </p:txBody>
      </p:sp>
      <p:pic>
        <p:nvPicPr>
          <p:cNvPr id="21508" name="Picture 4"/>
          <p:cNvPicPr>
            <a:picLocks noGrp="1" noChangeAspect="1" noChangeArrowheads="1"/>
          </p:cNvPicPr>
          <p:nvPr>
            <p:ph type="pic" idx="1"/>
          </p:nvPr>
        </p:nvPicPr>
        <p:blipFill>
          <a:blip r:embed="rId2"/>
          <a:srcRect t="3710" b="3710"/>
          <a:stretch>
            <a:fillRect/>
          </a:stretch>
        </p:blipFill>
        <p:spPr bwMode="auto">
          <a:xfrm>
            <a:off x="1357290" y="142852"/>
            <a:ext cx="6286544" cy="3071813"/>
          </a:xfrm>
          <a:prstGeom prst="rect">
            <a:avLst/>
          </a:prstGeom>
          <a:noFill/>
          <a:ln w="9525">
            <a:noFill/>
            <a:miter lim="800000"/>
            <a:headEnd/>
            <a:tailEnd/>
          </a:ln>
          <a:effectLst/>
        </p:spPr>
      </p:pic>
      <p:pic>
        <p:nvPicPr>
          <p:cNvPr id="10" name="Picture 9" descr="moica.gif"/>
          <p:cNvPicPr>
            <a:picLocks noChangeAspect="1"/>
          </p:cNvPicPr>
          <p:nvPr/>
        </p:nvPicPr>
        <p:blipFill>
          <a:blip r:embed="rId3"/>
          <a:stretch>
            <a:fillRect/>
          </a:stretch>
        </p:blipFill>
        <p:spPr>
          <a:xfrm>
            <a:off x="7286644" y="6186294"/>
            <a:ext cx="1213251" cy="36216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3600" b="1" dirty="0" smtClean="0"/>
              <a:t>May 2008 Global S &amp; D’s</a:t>
            </a:r>
            <a:endParaRPr lang="en-US" sz="3600" dirty="0"/>
          </a:p>
        </p:txBody>
      </p:sp>
      <p:sp>
        <p:nvSpPr>
          <p:cNvPr id="6" name="Content Placeholder 5"/>
          <p:cNvSpPr>
            <a:spLocks noGrp="1"/>
          </p:cNvSpPr>
          <p:nvPr>
            <p:ph idx="1"/>
          </p:nvPr>
        </p:nvSpPr>
        <p:spPr/>
        <p:txBody>
          <a:bodyPr>
            <a:normAutofit fontScale="77500" lnSpcReduction="20000"/>
          </a:bodyPr>
          <a:lstStyle/>
          <a:p>
            <a:r>
              <a:rPr lang="en-US" sz="2900" dirty="0" smtClean="0"/>
              <a:t>M </a:t>
            </a:r>
            <a:r>
              <a:rPr lang="en-US" sz="2900" dirty="0" err="1" smtClean="0"/>
              <a:t>tonnes</a:t>
            </a:r>
            <a:r>
              <a:rPr lang="en-US" sz="2900" dirty="0" smtClean="0"/>
              <a:t>		Output	Supply	Trade	Use	Ending stocks	</a:t>
            </a:r>
          </a:p>
          <a:p>
            <a:r>
              <a:rPr lang="en-US" sz="2900" b="1" dirty="0" smtClean="0"/>
              <a:t>Wheat</a:t>
            </a:r>
            <a:r>
              <a:rPr lang="en-US" sz="2900" dirty="0" smtClean="0"/>
              <a:t>						</a:t>
            </a:r>
          </a:p>
          <a:p>
            <a:r>
              <a:rPr lang="fr-FR" sz="2900" dirty="0" smtClean="0"/>
              <a:t>2007/08(Est.)	606.4	730.5	109.6	620.4	  110.0	</a:t>
            </a:r>
          </a:p>
          <a:p>
            <a:r>
              <a:rPr lang="pl-PL" sz="2900" dirty="0" smtClean="0"/>
              <a:t>2008/09(Proj.)	656.0	766.0	117.5	642.0	</a:t>
            </a:r>
            <a:r>
              <a:rPr lang="en-GB" sz="2900" dirty="0" smtClean="0"/>
              <a:t>  </a:t>
            </a:r>
            <a:r>
              <a:rPr lang="pl-PL" sz="2900" dirty="0" smtClean="0"/>
              <a:t>124.0	</a:t>
            </a:r>
          </a:p>
          <a:p>
            <a:r>
              <a:rPr lang="en-US" sz="2900" b="1" dirty="0" smtClean="0"/>
              <a:t>Coarse grains</a:t>
            </a:r>
            <a:r>
              <a:rPr lang="en-US" sz="2900" dirty="0" smtClean="0"/>
              <a:t>						</a:t>
            </a:r>
          </a:p>
          <a:p>
            <a:r>
              <a:rPr lang="fr-FR" sz="2900" dirty="0" smtClean="0"/>
              <a:t>2007/08(Est.)          1,067.1  1,201.9	125.7  1,067.0	   135.0	</a:t>
            </a:r>
          </a:p>
          <a:p>
            <a:r>
              <a:rPr lang="pl-PL" sz="2900" dirty="0" smtClean="0"/>
              <a:t>2008/09(Proj.)</a:t>
            </a:r>
            <a:r>
              <a:rPr lang="en-GB" sz="2900" dirty="0" smtClean="0"/>
              <a:t>        </a:t>
            </a:r>
            <a:r>
              <a:rPr lang="pl-PL" sz="2900" dirty="0" smtClean="0"/>
              <a:t>1,070.6</a:t>
            </a:r>
            <a:r>
              <a:rPr lang="en-GB" sz="2900" dirty="0" smtClean="0"/>
              <a:t>  </a:t>
            </a:r>
            <a:r>
              <a:rPr lang="pl-PL" sz="2900" dirty="0" smtClean="0"/>
              <a:t>1,205.6	119.3</a:t>
            </a:r>
            <a:r>
              <a:rPr lang="en-GB" sz="2900" dirty="0" smtClean="0"/>
              <a:t>  </a:t>
            </a:r>
            <a:r>
              <a:rPr lang="pl-PL" sz="2900" dirty="0" smtClean="0"/>
              <a:t>1,078.4	</a:t>
            </a:r>
            <a:r>
              <a:rPr lang="en-GB" sz="2900" dirty="0" smtClean="0"/>
              <a:t>   </a:t>
            </a:r>
            <a:r>
              <a:rPr lang="pl-PL" sz="2900" dirty="0" smtClean="0"/>
              <a:t>127.2	</a:t>
            </a:r>
          </a:p>
          <a:p>
            <a:r>
              <a:rPr lang="en-US" sz="2900" b="1" dirty="0" smtClean="0"/>
              <a:t>Oilseeds</a:t>
            </a:r>
            <a:r>
              <a:rPr lang="en-US" sz="2900" dirty="0" smtClean="0"/>
              <a:t> 						</a:t>
            </a:r>
          </a:p>
          <a:p>
            <a:r>
              <a:rPr lang="fr-FR" sz="2900" dirty="0" smtClean="0"/>
              <a:t>2007/08(Est.)	390.8	463.8	   88.5	341.7	     56.7	</a:t>
            </a:r>
          </a:p>
          <a:p>
            <a:r>
              <a:rPr lang="en-US" sz="2900" dirty="0" smtClean="0"/>
              <a:t>2008/09(</a:t>
            </a:r>
            <a:r>
              <a:rPr lang="en-US" sz="2900" dirty="0" err="1" smtClean="0"/>
              <a:t>Proj</a:t>
            </a:r>
            <a:r>
              <a:rPr lang="en-US" sz="2900" dirty="0" smtClean="0"/>
              <a:t>.)	423.0	479.7				</a:t>
            </a:r>
          </a:p>
          <a:p>
            <a:r>
              <a:rPr lang="en-US" sz="2900" i="1" dirty="0" smtClean="0"/>
              <a:t>Source: USDA						</a:t>
            </a:r>
          </a:p>
          <a:p>
            <a:pPr>
              <a:buNone/>
            </a:pPr>
            <a:r>
              <a:rPr lang="en-US" sz="2900" i="1" dirty="0" smtClean="0"/>
              <a:t>	</a:t>
            </a:r>
            <a:r>
              <a:rPr lang="en-US" i="1" dirty="0" smtClean="0"/>
              <a:t>		</a:t>
            </a:r>
          </a:p>
          <a:p>
            <a:endParaRPr lang="en-US" dirty="0"/>
          </a:p>
        </p:txBody>
      </p:sp>
      <p:pic>
        <p:nvPicPr>
          <p:cNvPr id="7" name="Picture 6"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3050"/>
            <a:ext cx="3008313" cy="655620"/>
          </a:xfrm>
        </p:spPr>
        <p:txBody>
          <a:bodyPr>
            <a:normAutofit/>
          </a:bodyPr>
          <a:lstStyle/>
          <a:p>
            <a:pPr algn="ctr"/>
            <a:r>
              <a:rPr lang="en-GB" sz="2400" dirty="0" smtClean="0"/>
              <a:t>About Rice</a:t>
            </a:r>
            <a:endParaRPr lang="en-US" sz="2400" dirty="0"/>
          </a:p>
        </p:txBody>
      </p:sp>
      <p:sp>
        <p:nvSpPr>
          <p:cNvPr id="7" name="Text Placeholder 6"/>
          <p:cNvSpPr>
            <a:spLocks noGrp="1"/>
          </p:cNvSpPr>
          <p:nvPr>
            <p:ph type="body" sz="half" idx="2"/>
          </p:nvPr>
        </p:nvSpPr>
        <p:spPr/>
        <p:txBody>
          <a:bodyPr/>
          <a:lstStyle/>
          <a:p>
            <a:r>
              <a:rPr lang="en-US" sz="2000" b="1" dirty="0" smtClean="0"/>
              <a:t>The market does not make sense to me.</a:t>
            </a:r>
          </a:p>
          <a:p>
            <a:endParaRPr lang="en-US" sz="2000" b="1" dirty="0" smtClean="0"/>
          </a:p>
          <a:p>
            <a:r>
              <a:rPr lang="en-US" sz="2000" b="1" dirty="0" smtClean="0"/>
              <a:t>Therefore, I don’t understand it.</a:t>
            </a:r>
          </a:p>
          <a:p>
            <a:endParaRPr lang="en-US" sz="2000" b="1" dirty="0" smtClean="0"/>
          </a:p>
          <a:p>
            <a:r>
              <a:rPr lang="en-US" sz="2000" b="1" dirty="0" smtClean="0"/>
              <a:t>But political perceptions are reality.</a:t>
            </a:r>
          </a:p>
          <a:p>
            <a:endParaRPr lang="en-US" sz="2000" b="1" dirty="0" smtClean="0"/>
          </a:p>
          <a:p>
            <a:r>
              <a:rPr lang="en-US" sz="2000" b="1" dirty="0" smtClean="0"/>
              <a:t>And even </a:t>
            </a:r>
            <a:r>
              <a:rPr lang="en-US" sz="2000" b="1" dirty="0" err="1" smtClean="0"/>
              <a:t>Walmart</a:t>
            </a:r>
            <a:r>
              <a:rPr lang="en-US" sz="2000" b="1" dirty="0" smtClean="0"/>
              <a:t> rationed customers   </a:t>
            </a:r>
          </a:p>
          <a:p>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4071934" y="857232"/>
            <a:ext cx="3857652" cy="2071702"/>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3929058" y="3286124"/>
            <a:ext cx="4071966" cy="2195516"/>
          </a:xfrm>
          <a:prstGeom prst="rect">
            <a:avLst/>
          </a:prstGeom>
          <a:noFill/>
          <a:ln w="9525">
            <a:noFill/>
            <a:miter lim="800000"/>
            <a:headEnd/>
            <a:tailEnd/>
          </a:ln>
          <a:effectLst/>
        </p:spPr>
      </p:pic>
      <p:pic>
        <p:nvPicPr>
          <p:cNvPr id="6" name="Picture 5" descr="moica.gif"/>
          <p:cNvPicPr>
            <a:picLocks noChangeAspect="1"/>
          </p:cNvPicPr>
          <p:nvPr/>
        </p:nvPicPr>
        <p:blipFill>
          <a:blip r:embed="rId4"/>
          <a:stretch>
            <a:fillRect/>
          </a:stretch>
        </p:blipFill>
        <p:spPr>
          <a:xfrm>
            <a:off x="7143768" y="6000768"/>
            <a:ext cx="1356127" cy="40481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Looking forward</a:t>
            </a:r>
            <a:endParaRPr lang="en-US" dirty="0"/>
          </a:p>
        </p:txBody>
      </p:sp>
      <p:sp>
        <p:nvSpPr>
          <p:cNvPr id="6" name="Content Placeholder 5"/>
          <p:cNvSpPr>
            <a:spLocks noGrp="1"/>
          </p:cNvSpPr>
          <p:nvPr>
            <p:ph idx="1"/>
          </p:nvPr>
        </p:nvSpPr>
        <p:spPr/>
        <p:txBody>
          <a:bodyPr/>
          <a:lstStyle/>
          <a:p>
            <a:r>
              <a:rPr lang="en-GB" dirty="0" smtClean="0"/>
              <a:t>Food costs and Bio Fuels</a:t>
            </a:r>
          </a:p>
          <a:p>
            <a:r>
              <a:rPr lang="en-GB" dirty="0" smtClean="0"/>
              <a:t>US Renewal Fuels in a political context</a:t>
            </a:r>
          </a:p>
          <a:p>
            <a:r>
              <a:rPr lang="en-GB" dirty="0" smtClean="0"/>
              <a:t>Renewable Fuel Alternatives</a:t>
            </a:r>
          </a:p>
          <a:p>
            <a:r>
              <a:rPr lang="en-GB" dirty="0" smtClean="0"/>
              <a:t>US Political tea leaves</a:t>
            </a:r>
          </a:p>
          <a:p>
            <a:r>
              <a:rPr lang="en-GB" dirty="0" smtClean="0"/>
              <a:t>Policy options for Exporters</a:t>
            </a:r>
          </a:p>
          <a:p>
            <a:r>
              <a:rPr lang="en-GB" dirty="0" smtClean="0"/>
              <a:t>!972 Revisited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471858" cy="1162050"/>
          </a:xfrm>
        </p:spPr>
        <p:txBody>
          <a:bodyPr/>
          <a:lstStyle/>
          <a:p>
            <a:r>
              <a:rPr lang="en-US" dirty="0" smtClean="0"/>
              <a:t>Food Cost and Bio Fuel Debate</a:t>
            </a:r>
            <a:endParaRPr lang="en-US" dirty="0"/>
          </a:p>
        </p:txBody>
      </p:sp>
      <p:sp>
        <p:nvSpPr>
          <p:cNvPr id="4" name="Text Placeholder 3"/>
          <p:cNvSpPr>
            <a:spLocks noGrp="1"/>
          </p:cNvSpPr>
          <p:nvPr>
            <p:ph type="body" sz="half" idx="2"/>
          </p:nvPr>
        </p:nvSpPr>
        <p:spPr>
          <a:xfrm>
            <a:off x="457200" y="1435100"/>
            <a:ext cx="3400420" cy="4691063"/>
          </a:xfrm>
        </p:spPr>
        <p:txBody>
          <a:bodyPr>
            <a:normAutofit/>
          </a:bodyPr>
          <a:lstStyle/>
          <a:p>
            <a:r>
              <a:rPr lang="en-US" sz="2000" b="1" dirty="0" smtClean="0"/>
              <a:t>Has</a:t>
            </a:r>
            <a:r>
              <a:rPr lang="en-US" sz="2000" dirty="0" smtClean="0"/>
              <a:t> the use of grain and oilseeds for fuel resulted in higher food prices?  </a:t>
            </a:r>
          </a:p>
          <a:p>
            <a:endParaRPr lang="en-CA" sz="2000" dirty="0" smtClean="0"/>
          </a:p>
          <a:p>
            <a:r>
              <a:rPr lang="en-CA" sz="2000" dirty="0" smtClean="0"/>
              <a:t> - Probably not much yet.   The big move in wheat prices was related to short crops, corn prices have only recently started to rise.</a:t>
            </a:r>
          </a:p>
          <a:p>
            <a:endParaRPr lang="en-CA" sz="2000" dirty="0" smtClean="0"/>
          </a:p>
          <a:p>
            <a:r>
              <a:rPr lang="en-GB" sz="2000" dirty="0" smtClean="0"/>
              <a:t> - And other things than wheat prices, like energy and competition, seem to be at play .</a:t>
            </a:r>
            <a:endParaRPr lang="en-US" sz="2000" dirty="0"/>
          </a:p>
        </p:txBody>
      </p:sp>
      <p:pic>
        <p:nvPicPr>
          <p:cNvPr id="1027" name="Picture 3"/>
          <p:cNvPicPr>
            <a:picLocks noChangeAspect="1" noChangeArrowheads="1"/>
          </p:cNvPicPr>
          <p:nvPr/>
        </p:nvPicPr>
        <p:blipFill>
          <a:blip r:embed="rId2"/>
          <a:srcRect/>
          <a:stretch>
            <a:fillRect/>
          </a:stretch>
        </p:blipFill>
        <p:spPr bwMode="auto">
          <a:xfrm>
            <a:off x="4071934" y="3429000"/>
            <a:ext cx="4357719" cy="2809873"/>
          </a:xfrm>
          <a:prstGeom prst="rect">
            <a:avLst/>
          </a:prstGeom>
          <a:noFill/>
          <a:ln w="9525">
            <a:noFill/>
            <a:miter lim="800000"/>
            <a:headEnd/>
            <a:tailEnd/>
          </a:ln>
          <a:effectLst/>
        </p:spPr>
      </p:pic>
      <p:pic>
        <p:nvPicPr>
          <p:cNvPr id="3" name="Content Placeholder 2"/>
          <p:cNvPicPr>
            <a:picLocks noGrp="1" noChangeAspect="1" noChangeArrowheads="1"/>
          </p:cNvPicPr>
          <p:nvPr>
            <p:ph idx="1"/>
          </p:nvPr>
        </p:nvPicPr>
        <p:blipFill>
          <a:blip r:embed="rId3"/>
          <a:srcRect/>
          <a:stretch>
            <a:fillRect/>
          </a:stretch>
        </p:blipFill>
        <p:spPr bwMode="auto">
          <a:xfrm>
            <a:off x="4071934" y="571480"/>
            <a:ext cx="4476747" cy="2807746"/>
          </a:xfrm>
          <a:prstGeom prst="rect">
            <a:avLst/>
          </a:prstGeom>
          <a:noFill/>
          <a:ln w="9525">
            <a:noFill/>
            <a:miter lim="800000"/>
            <a:headEnd/>
            <a:tailEnd/>
          </a:ln>
          <a:effectLst/>
        </p:spPr>
      </p:pic>
      <p:pic>
        <p:nvPicPr>
          <p:cNvPr id="8" name="Picture 7" descr="moica.gif"/>
          <p:cNvPicPr>
            <a:picLocks noChangeAspect="1"/>
          </p:cNvPicPr>
          <p:nvPr/>
        </p:nvPicPr>
        <p:blipFill>
          <a:blip r:embed="rId4"/>
          <a:stretch>
            <a:fillRect/>
          </a:stretch>
        </p:blipFill>
        <p:spPr>
          <a:xfrm>
            <a:off x="7286644" y="6143644"/>
            <a:ext cx="1356127" cy="40481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Food Cost and Bio Fuel Debate</a:t>
            </a:r>
            <a:endParaRPr lang="en-US" dirty="0"/>
          </a:p>
        </p:txBody>
      </p:sp>
      <p:pic>
        <p:nvPicPr>
          <p:cNvPr id="5" name="Content Placeholder 4" descr="moica.gif"/>
          <p:cNvPicPr>
            <a:picLocks noGrp="1" noChangeAspect="1"/>
          </p:cNvPicPr>
          <p:nvPr>
            <p:ph idx="1"/>
          </p:nvPr>
        </p:nvPicPr>
        <p:blipFill>
          <a:blip r:embed="rId2"/>
          <a:stretch>
            <a:fillRect/>
          </a:stretch>
        </p:blipFill>
        <p:spPr>
          <a:xfrm>
            <a:off x="7593828" y="6072206"/>
            <a:ext cx="1116810" cy="333376"/>
          </a:xfrm>
          <a:prstGeom prst="rect">
            <a:avLst/>
          </a:prstGeom>
        </p:spPr>
      </p:pic>
      <p:sp>
        <p:nvSpPr>
          <p:cNvPr id="4" name="Text Placeholder 3"/>
          <p:cNvSpPr>
            <a:spLocks noGrp="1"/>
          </p:cNvSpPr>
          <p:nvPr>
            <p:ph type="body" sz="half" idx="2"/>
          </p:nvPr>
        </p:nvSpPr>
        <p:spPr/>
        <p:txBody>
          <a:bodyPr>
            <a:normAutofit fontScale="92500" lnSpcReduction="10000"/>
          </a:bodyPr>
          <a:lstStyle/>
          <a:p>
            <a:endParaRPr lang="en-US" sz="2000" b="1" dirty="0" smtClean="0"/>
          </a:p>
          <a:p>
            <a:r>
              <a:rPr lang="en-US" sz="2000" b="1" dirty="0" smtClean="0"/>
              <a:t>Will</a:t>
            </a:r>
            <a:r>
              <a:rPr lang="en-US" sz="2000" dirty="0" smtClean="0"/>
              <a:t> the use of grain for ethanol result in higher food prices?  </a:t>
            </a:r>
          </a:p>
          <a:p>
            <a:endParaRPr lang="en-CA" sz="2000" dirty="0" smtClean="0"/>
          </a:p>
          <a:p>
            <a:r>
              <a:rPr lang="en-US" sz="2000" dirty="0" smtClean="0"/>
              <a:t> - Almost certainly</a:t>
            </a:r>
            <a:r>
              <a:rPr lang="en-US" sz="2000" b="1" dirty="0" smtClean="0"/>
              <a:t>, if the politicians let it</a:t>
            </a:r>
          </a:p>
          <a:p>
            <a:endParaRPr lang="en-GB" sz="2000" b="1" dirty="0" smtClean="0"/>
          </a:p>
          <a:p>
            <a:r>
              <a:rPr lang="en-GB" sz="2000" b="1" dirty="0" smtClean="0"/>
              <a:t> </a:t>
            </a:r>
            <a:r>
              <a:rPr lang="en-GB" sz="2000" dirty="0" smtClean="0"/>
              <a:t>- US feed grain use  projected to decline this year</a:t>
            </a:r>
            <a:endParaRPr lang="en-US" sz="2000" dirty="0" smtClean="0"/>
          </a:p>
          <a:p>
            <a:endParaRPr lang="en-GB" sz="2000" dirty="0" smtClean="0"/>
          </a:p>
          <a:p>
            <a:r>
              <a:rPr lang="en-GB" sz="2000" dirty="0" smtClean="0"/>
              <a:t> -  By the fourth quarter  US meat production is expected to start declining  on a year -on-year basis.</a:t>
            </a:r>
          </a:p>
          <a:p>
            <a:endParaRPr lang="en-GB" dirty="0" smtClean="0"/>
          </a:p>
          <a:p>
            <a:endParaRPr lang="en-US" dirty="0" smtClean="0"/>
          </a:p>
          <a:p>
            <a:endParaRPr lang="en-GB" dirty="0" smtClean="0"/>
          </a:p>
          <a:p>
            <a:endParaRPr lang="en-US" dirty="0"/>
          </a:p>
        </p:txBody>
      </p:sp>
      <p:pic>
        <p:nvPicPr>
          <p:cNvPr id="1026" name="Picture 2"/>
          <p:cNvPicPr>
            <a:picLocks noChangeAspect="1" noChangeArrowheads="1"/>
          </p:cNvPicPr>
          <p:nvPr/>
        </p:nvPicPr>
        <p:blipFill>
          <a:blip r:embed="rId3"/>
          <a:srcRect/>
          <a:stretch>
            <a:fillRect/>
          </a:stretch>
        </p:blipFill>
        <p:spPr bwMode="auto">
          <a:xfrm>
            <a:off x="3652503" y="1500173"/>
            <a:ext cx="4277084" cy="3214711"/>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sz="3600" b="1" dirty="0" smtClean="0"/>
              <a:t>US Renewable Fuels,</a:t>
            </a:r>
            <a:br>
              <a:rPr lang="en-GB" sz="3600" b="1" dirty="0" smtClean="0"/>
            </a:br>
            <a:r>
              <a:rPr lang="en-GB" sz="3600" b="1" dirty="0" smtClean="0"/>
              <a:t> Political Pluses</a:t>
            </a:r>
            <a:endParaRPr lang="en-US" sz="3600" b="1" dirty="0"/>
          </a:p>
        </p:txBody>
      </p:sp>
      <p:sp>
        <p:nvSpPr>
          <p:cNvPr id="6" name="Content Placeholder 5"/>
          <p:cNvSpPr>
            <a:spLocks noGrp="1"/>
          </p:cNvSpPr>
          <p:nvPr>
            <p:ph idx="1"/>
          </p:nvPr>
        </p:nvSpPr>
        <p:spPr/>
        <p:txBody>
          <a:bodyPr/>
          <a:lstStyle/>
          <a:p>
            <a:endParaRPr lang="en-GB" dirty="0" smtClean="0"/>
          </a:p>
          <a:p>
            <a:r>
              <a:rPr lang="en-GB" dirty="0" smtClean="0"/>
              <a:t>Energy Security</a:t>
            </a:r>
          </a:p>
          <a:p>
            <a:r>
              <a:rPr lang="en-GB" dirty="0" smtClean="0"/>
              <a:t>Environment - clean air</a:t>
            </a:r>
          </a:p>
          <a:p>
            <a:r>
              <a:rPr lang="en-GB" dirty="0" smtClean="0"/>
              <a:t>Rural Development</a:t>
            </a:r>
          </a:p>
          <a:p>
            <a:r>
              <a:rPr lang="en-GB" dirty="0" smtClean="0"/>
              <a:t>Farm Income support</a:t>
            </a:r>
          </a:p>
          <a:p>
            <a:r>
              <a:rPr lang="en-GB" dirty="0" smtClean="0"/>
              <a:t>Energy Conservation</a:t>
            </a:r>
            <a:endParaRPr lang="en-US" dirty="0"/>
          </a:p>
        </p:txBody>
      </p:sp>
      <p:pic>
        <p:nvPicPr>
          <p:cNvPr id="7" name="Picture 6"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Renewal Fuel Alternatives</a:t>
            </a:r>
            <a:endParaRPr lang="en-US" sz="3600" dirty="0"/>
          </a:p>
        </p:txBody>
      </p:sp>
      <p:sp>
        <p:nvSpPr>
          <p:cNvPr id="3" name="Content Placeholder 2"/>
          <p:cNvSpPr>
            <a:spLocks noGrp="1"/>
          </p:cNvSpPr>
          <p:nvPr>
            <p:ph idx="1"/>
          </p:nvPr>
        </p:nvSpPr>
        <p:spPr/>
        <p:txBody>
          <a:bodyPr/>
          <a:lstStyle/>
          <a:p>
            <a:endParaRPr lang="en-CA" dirty="0" smtClean="0"/>
          </a:p>
          <a:p>
            <a:r>
              <a:rPr lang="en-CA" dirty="0" smtClean="0"/>
              <a:t>Sugar - Brazil and elsewhere</a:t>
            </a:r>
          </a:p>
          <a:p>
            <a:r>
              <a:rPr lang="en-CA" dirty="0" smtClean="0"/>
              <a:t>Vegetable Oil - bio diesel, German specialty</a:t>
            </a:r>
          </a:p>
          <a:p>
            <a:r>
              <a:rPr lang="en-US" dirty="0" smtClean="0"/>
              <a:t>Grain Starch - US maize ethanol and others</a:t>
            </a:r>
          </a:p>
          <a:p>
            <a:r>
              <a:rPr lang="en-CA" dirty="0" smtClean="0"/>
              <a:t>Cellulose - “Brigadoon” technology</a:t>
            </a:r>
          </a:p>
          <a:p>
            <a:endParaRPr lang="en-US" dirty="0"/>
          </a:p>
        </p:txBody>
      </p:sp>
      <p:pic>
        <p:nvPicPr>
          <p:cNvPr id="4" name="Picture 3"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CA" b="1" baseline="0" dirty="0" smtClean="0"/>
              <a:t>The political tea leaves</a:t>
            </a:r>
            <a:br>
              <a:rPr lang="en-CA" b="1" baseline="0" dirty="0" smtClean="0"/>
            </a:br>
            <a:endParaRPr lang="en-US" dirty="0"/>
          </a:p>
        </p:txBody>
      </p:sp>
      <p:sp>
        <p:nvSpPr>
          <p:cNvPr id="6" name="Content Placeholder 5"/>
          <p:cNvSpPr>
            <a:spLocks noGrp="1"/>
          </p:cNvSpPr>
          <p:nvPr>
            <p:ph idx="1"/>
          </p:nvPr>
        </p:nvSpPr>
        <p:spPr/>
        <p:txBody>
          <a:bodyPr>
            <a:normAutofit fontScale="85000" lnSpcReduction="10000"/>
          </a:bodyPr>
          <a:lstStyle/>
          <a:p>
            <a:endParaRPr lang="en-CA" b="1" baseline="0" dirty="0" smtClean="0"/>
          </a:p>
          <a:p>
            <a:r>
              <a:rPr lang="en-US" b="1" baseline="0" dirty="0" smtClean="0"/>
              <a:t>March 9, 2007: </a:t>
            </a:r>
            <a:r>
              <a:rPr lang="en-US" baseline="0" dirty="0" smtClean="0"/>
              <a:t>In Brazil, Bush announces ethanol deal</a:t>
            </a:r>
          </a:p>
          <a:p>
            <a:r>
              <a:rPr lang="en-US" b="1" baseline="0" dirty="0" smtClean="0"/>
              <a:t>February 20, 2008: </a:t>
            </a:r>
            <a:r>
              <a:rPr lang="en-US" baseline="0" dirty="0" smtClean="0"/>
              <a:t>USDA Secretary Ed Schafer Says Renewable Fuels Boost Food Prices</a:t>
            </a:r>
          </a:p>
          <a:p>
            <a:r>
              <a:rPr lang="en-US" b="1" baseline="0" dirty="0" smtClean="0"/>
              <a:t>April 25, 2008: </a:t>
            </a:r>
            <a:r>
              <a:rPr lang="en-US" baseline="0" dirty="0" smtClean="0"/>
              <a:t>Texas Gov Requests Waiver From Renewable Fuels Mandate [Connecticut follows].</a:t>
            </a:r>
          </a:p>
          <a:p>
            <a:r>
              <a:rPr lang="en-US" b="1" baseline="0" dirty="0" smtClean="0"/>
              <a:t>April 29 2008: </a:t>
            </a:r>
            <a:r>
              <a:rPr lang="en-US" baseline="0" dirty="0" smtClean="0"/>
              <a:t>U.S. Secretary of State </a:t>
            </a:r>
            <a:r>
              <a:rPr lang="en-US" baseline="0" dirty="0" err="1" smtClean="0"/>
              <a:t>Condolezza</a:t>
            </a:r>
            <a:r>
              <a:rPr lang="en-US" baseline="0" dirty="0" smtClean="0"/>
              <a:t> Rice -  </a:t>
            </a:r>
            <a:r>
              <a:rPr lang="en-US" baseline="0" dirty="0" err="1" smtClean="0"/>
              <a:t>Biofuels</a:t>
            </a:r>
            <a:r>
              <a:rPr lang="en-US" baseline="0" dirty="0" smtClean="0"/>
              <a:t> Output May Contribute To High Food Prices</a:t>
            </a:r>
          </a:p>
          <a:p>
            <a:r>
              <a:rPr lang="en-US" b="1" baseline="0" dirty="0" smtClean="0"/>
              <a:t>May 19 2008: </a:t>
            </a:r>
            <a:r>
              <a:rPr lang="en-US" baseline="0" dirty="0" smtClean="0"/>
              <a:t>Bush Administration Opposes Extending Ethanol Tariff</a:t>
            </a:r>
          </a:p>
          <a:p>
            <a:endParaRPr lang="en-US" dirty="0"/>
          </a:p>
        </p:txBody>
      </p:sp>
      <p:pic>
        <p:nvPicPr>
          <p:cNvPr id="7" name="Picture 6"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Political Options</a:t>
            </a:r>
            <a:endParaRPr lang="en-US" dirty="0"/>
          </a:p>
        </p:txBody>
      </p:sp>
      <p:sp>
        <p:nvSpPr>
          <p:cNvPr id="3" name="Content Placeholder 2"/>
          <p:cNvSpPr>
            <a:spLocks noGrp="1"/>
          </p:cNvSpPr>
          <p:nvPr>
            <p:ph idx="1"/>
          </p:nvPr>
        </p:nvSpPr>
        <p:spPr/>
        <p:txBody>
          <a:bodyPr/>
          <a:lstStyle/>
          <a:p>
            <a:r>
              <a:rPr lang="en-GB" dirty="0" smtClean="0"/>
              <a:t>US – embargoes, Afghan/Soviet and soya bean experiences</a:t>
            </a:r>
          </a:p>
          <a:p>
            <a:r>
              <a:rPr lang="en-GB" dirty="0" smtClean="0"/>
              <a:t>US - lower import tariff on sugar ethanol</a:t>
            </a:r>
          </a:p>
          <a:p>
            <a:r>
              <a:rPr lang="en-GB" dirty="0" smtClean="0"/>
              <a:t>EU - re-impose export “taxes”</a:t>
            </a:r>
          </a:p>
          <a:p>
            <a:r>
              <a:rPr lang="en-GB" dirty="0" smtClean="0"/>
              <a:t>FSU and Argentina already in the game</a:t>
            </a:r>
          </a:p>
          <a:p>
            <a:r>
              <a:rPr lang="en-GB" dirty="0" smtClean="0"/>
              <a:t>Canada’s central selling agency </a:t>
            </a:r>
            <a:endParaRPr lang="en-US" dirty="0"/>
          </a:p>
        </p:txBody>
      </p:sp>
      <p:pic>
        <p:nvPicPr>
          <p:cNvPr id="4" name="Picture 3"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3600" dirty="0" smtClean="0"/>
              <a:t>1972 Revisited</a:t>
            </a:r>
            <a:endParaRPr lang="en-US" sz="3600" dirty="0"/>
          </a:p>
        </p:txBody>
      </p:sp>
      <p:sp>
        <p:nvSpPr>
          <p:cNvPr id="6" name="Text Placeholder 5"/>
          <p:cNvSpPr>
            <a:spLocks noGrp="1"/>
          </p:cNvSpPr>
          <p:nvPr>
            <p:ph type="body" sz="half" idx="2"/>
          </p:nvPr>
        </p:nvSpPr>
        <p:spPr/>
        <p:txBody>
          <a:bodyPr>
            <a:normAutofit/>
          </a:bodyPr>
          <a:lstStyle/>
          <a:p>
            <a:pPr>
              <a:buFont typeface="Arial" pitchFamily="34" charset="0"/>
              <a:buChar char="•"/>
            </a:pPr>
            <a:endParaRPr lang="en-GB" sz="2000" dirty="0" smtClean="0"/>
          </a:p>
          <a:p>
            <a:pPr>
              <a:buFont typeface="Arial" pitchFamily="34" charset="0"/>
              <a:buChar char="•"/>
            </a:pPr>
            <a:r>
              <a:rPr lang="en-GB" sz="2000" dirty="0" smtClean="0"/>
              <a:t>Beyond the range of previous experience</a:t>
            </a:r>
          </a:p>
          <a:p>
            <a:pPr>
              <a:buFont typeface="Arial" pitchFamily="34" charset="0"/>
              <a:buChar char="•"/>
            </a:pPr>
            <a:r>
              <a:rPr lang="en-GB" sz="2000" dirty="0" smtClean="0"/>
              <a:t>The Supreme Soviet’s contribution</a:t>
            </a:r>
          </a:p>
          <a:p>
            <a:pPr>
              <a:buFont typeface="Arial" pitchFamily="34" charset="0"/>
              <a:buChar char="•"/>
            </a:pPr>
            <a:r>
              <a:rPr lang="en-GB" sz="2000" dirty="0" smtClean="0"/>
              <a:t>Even  a drought in Australia</a:t>
            </a:r>
          </a:p>
          <a:p>
            <a:pPr>
              <a:buFont typeface="Arial" pitchFamily="34" charset="0"/>
              <a:buChar char="•"/>
            </a:pPr>
            <a:r>
              <a:rPr lang="en-GB" sz="2000" dirty="0" smtClean="0"/>
              <a:t>Tight supply short lived with supply response</a:t>
            </a:r>
          </a:p>
          <a:p>
            <a:pPr>
              <a:buFont typeface="Arial" pitchFamily="34" charset="0"/>
              <a:buChar char="•"/>
            </a:pPr>
            <a:r>
              <a:rPr lang="en-GB" sz="2000" dirty="0" smtClean="0"/>
              <a:t>Nice lift in trade</a:t>
            </a:r>
          </a:p>
          <a:p>
            <a:pPr>
              <a:buFont typeface="Arial" pitchFamily="34" charset="0"/>
              <a:buChar char="•"/>
            </a:pPr>
            <a:r>
              <a:rPr lang="en-GB" sz="2000" dirty="0" smtClean="0"/>
              <a:t>Comparing the Moscow and Washington decisions </a:t>
            </a:r>
            <a:endParaRPr lang="en-US" sz="2000" dirty="0"/>
          </a:p>
        </p:txBody>
      </p:sp>
      <p:pic>
        <p:nvPicPr>
          <p:cNvPr id="7" name="Content Placeholder 6" descr="moica.gif"/>
          <p:cNvPicPr>
            <a:picLocks noGrp="1" noChangeAspect="1"/>
          </p:cNvPicPr>
          <p:nvPr>
            <p:ph idx="1"/>
          </p:nvPr>
        </p:nvPicPr>
        <p:blipFill>
          <a:blip r:embed="rId2"/>
          <a:stretch>
            <a:fillRect/>
          </a:stretch>
        </p:blipFill>
        <p:spPr>
          <a:xfrm>
            <a:off x="7643834" y="6207618"/>
            <a:ext cx="1141812" cy="340840"/>
          </a:xfrm>
          <a:prstGeom prst="rect">
            <a:avLst/>
          </a:prstGeom>
        </p:spPr>
      </p:pic>
      <p:pic>
        <p:nvPicPr>
          <p:cNvPr id="3075" name="Picture 3"/>
          <p:cNvPicPr>
            <a:picLocks noChangeAspect="1" noChangeArrowheads="1"/>
          </p:cNvPicPr>
          <p:nvPr/>
        </p:nvPicPr>
        <p:blipFill>
          <a:blip r:embed="rId3"/>
          <a:srcRect/>
          <a:stretch>
            <a:fillRect/>
          </a:stretch>
        </p:blipFill>
        <p:spPr bwMode="auto">
          <a:xfrm>
            <a:off x="4429124" y="3071810"/>
            <a:ext cx="3998259" cy="3005143"/>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a:srcRect/>
          <a:stretch>
            <a:fillRect/>
          </a:stretch>
        </p:blipFill>
        <p:spPr bwMode="auto">
          <a:xfrm>
            <a:off x="4500562" y="285728"/>
            <a:ext cx="3857652" cy="2700356"/>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3600" b="1" dirty="0" smtClean="0"/>
              <a:t>Odd thoughts</a:t>
            </a:r>
            <a:endParaRPr lang="en-US" sz="3600" b="1" dirty="0"/>
          </a:p>
        </p:txBody>
      </p:sp>
      <p:sp>
        <p:nvSpPr>
          <p:cNvPr id="6" name="Content Placeholder 5"/>
          <p:cNvSpPr>
            <a:spLocks noGrp="1"/>
          </p:cNvSpPr>
          <p:nvPr>
            <p:ph idx="1"/>
          </p:nvPr>
        </p:nvSpPr>
        <p:spPr/>
        <p:txBody>
          <a:bodyPr/>
          <a:lstStyle/>
          <a:p>
            <a:endParaRPr lang="en-US" b="1" dirty="0" smtClean="0"/>
          </a:p>
          <a:p>
            <a:r>
              <a:rPr lang="en-US" b="1" dirty="0" smtClean="0"/>
              <a:t>Trade and tight grain and oilseed markets</a:t>
            </a:r>
          </a:p>
          <a:p>
            <a:r>
              <a:rPr lang="en-US" b="1" dirty="0" smtClean="0"/>
              <a:t>Trade with high freight costs</a:t>
            </a:r>
          </a:p>
          <a:p>
            <a:r>
              <a:rPr lang="en-CA" b="1" dirty="0" smtClean="0"/>
              <a:t>Regionalised  trade</a:t>
            </a:r>
          </a:p>
          <a:p>
            <a:r>
              <a:rPr lang="en-CA" b="1" dirty="0" smtClean="0"/>
              <a:t>Seasonality of cargoes </a:t>
            </a:r>
          </a:p>
          <a:p>
            <a:endParaRPr lang="en-US" dirty="0"/>
          </a:p>
        </p:txBody>
      </p:sp>
      <p:pic>
        <p:nvPicPr>
          <p:cNvPr id="7" name="Content Placeholder 6" descr="moica.gif"/>
          <p:cNvPicPr>
            <a:picLocks noChangeAspect="1"/>
          </p:cNvPicPr>
          <p:nvPr/>
        </p:nvPicPr>
        <p:blipFill>
          <a:blip r:embed="rId2"/>
          <a:stretch>
            <a:fillRect/>
          </a:stretch>
        </p:blipFill>
        <p:spPr>
          <a:xfrm>
            <a:off x="7643834" y="6207618"/>
            <a:ext cx="1141812" cy="34084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2800" dirty="0" smtClean="0"/>
              <a:t>Long term grain trade trends</a:t>
            </a:r>
            <a:endParaRPr lang="en-US" sz="2800" dirty="0"/>
          </a:p>
        </p:txBody>
      </p:sp>
      <p:sp>
        <p:nvSpPr>
          <p:cNvPr id="6" name="Text Placeholder 5"/>
          <p:cNvSpPr>
            <a:spLocks noGrp="1"/>
          </p:cNvSpPr>
          <p:nvPr>
            <p:ph type="body" sz="half" idx="2"/>
          </p:nvPr>
        </p:nvSpPr>
        <p:spPr>
          <a:xfrm>
            <a:off x="500034" y="1714488"/>
            <a:ext cx="3757610" cy="4691063"/>
          </a:xfrm>
        </p:spPr>
        <p:txBody>
          <a:bodyPr>
            <a:normAutofit lnSpcReduction="10000"/>
          </a:bodyPr>
          <a:lstStyle/>
          <a:p>
            <a:pPr>
              <a:buFont typeface="Arial" pitchFamily="34" charset="0"/>
              <a:buChar char="•"/>
            </a:pPr>
            <a:r>
              <a:rPr lang="en-GB" sz="2000" b="1" dirty="0" smtClean="0"/>
              <a:t>  Includes other than sea borne</a:t>
            </a:r>
            <a:endParaRPr lang="en-CA" sz="2000" b="1" dirty="0" smtClean="0"/>
          </a:p>
          <a:p>
            <a:pPr>
              <a:buFont typeface="Arial" pitchFamily="34" charset="0"/>
              <a:buChar char="•"/>
            </a:pPr>
            <a:r>
              <a:rPr lang="en-US" sz="2000" b="1" dirty="0" smtClean="0"/>
              <a:t>  Very diverse cargo destinations - top 11 wheat  importer less than 50 percent of trade</a:t>
            </a:r>
          </a:p>
          <a:p>
            <a:pPr>
              <a:buFont typeface="Arial" pitchFamily="34" charset="0"/>
              <a:buChar char="•"/>
            </a:pPr>
            <a:r>
              <a:rPr lang="en-US" sz="2000" b="1" dirty="0" smtClean="0"/>
              <a:t>  1960's India, China, FSU and ME &amp; NA less than 20 percent</a:t>
            </a:r>
          </a:p>
          <a:p>
            <a:pPr>
              <a:buFont typeface="Arial" pitchFamily="34" charset="0"/>
              <a:buChar char="•"/>
            </a:pPr>
            <a:r>
              <a:rPr lang="en-CA" sz="2000" b="1" dirty="0" smtClean="0"/>
              <a:t>  1970's FSU and ME &amp; NA emerging, India declining</a:t>
            </a:r>
          </a:p>
          <a:p>
            <a:pPr>
              <a:buFont typeface="Arial" pitchFamily="34" charset="0"/>
              <a:buChar char="•"/>
            </a:pPr>
            <a:r>
              <a:rPr lang="en-US" sz="2000" b="1" dirty="0" smtClean="0"/>
              <a:t>  1980's Growth in FSU and ME &amp; NA continues, China occasional big importer</a:t>
            </a:r>
          </a:p>
          <a:p>
            <a:pPr>
              <a:buFont typeface="Arial" pitchFamily="34" charset="0"/>
              <a:buChar char="•"/>
            </a:pPr>
            <a:r>
              <a:rPr lang="en-US" sz="2000" b="1" dirty="0" smtClean="0"/>
              <a:t>  1990's Growth in ME &amp; NA offsets decline in FSU</a:t>
            </a:r>
          </a:p>
          <a:p>
            <a:pPr>
              <a:buFont typeface="Arial" pitchFamily="34" charset="0"/>
              <a:buChar char="•"/>
            </a:pPr>
            <a:r>
              <a:rPr lang="en-US" sz="2000" b="1" dirty="0" smtClean="0"/>
              <a:t>  2000's Ditto with FSU on the other side of the ledger </a:t>
            </a:r>
          </a:p>
          <a:p>
            <a:pPr>
              <a:buFontTx/>
              <a:buChar char="-"/>
            </a:pPr>
            <a:endParaRPr lang="en-GB" dirty="0" smtClean="0"/>
          </a:p>
          <a:p>
            <a:pPr>
              <a:buFontTx/>
              <a:buChar char="-"/>
            </a:pPr>
            <a:endParaRPr lang="en-GB" dirty="0" smtClean="0"/>
          </a:p>
          <a:p>
            <a:pPr>
              <a:buFontTx/>
              <a:buChar char="-"/>
            </a:pP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4654550" y="1285860"/>
            <a:ext cx="4033536" cy="3018646"/>
          </a:xfrm>
          <a:prstGeom prst="rect">
            <a:avLst/>
          </a:prstGeom>
          <a:noFill/>
          <a:ln w="9525">
            <a:noFill/>
            <a:miter lim="800000"/>
            <a:headEnd/>
            <a:tailEnd/>
          </a:ln>
          <a:effectLst/>
        </p:spPr>
      </p:pic>
      <p:pic>
        <p:nvPicPr>
          <p:cNvPr id="8" name="Picture 7" descr="moica.gif"/>
          <p:cNvPicPr>
            <a:picLocks noChangeAspect="1"/>
          </p:cNvPicPr>
          <p:nvPr/>
        </p:nvPicPr>
        <p:blipFill>
          <a:blip r:embed="rId3"/>
          <a:stretch>
            <a:fillRect/>
          </a:stretch>
        </p:blipFill>
        <p:spPr>
          <a:xfrm>
            <a:off x="7143768" y="6000768"/>
            <a:ext cx="1356127" cy="404814"/>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Conclusions</a:t>
            </a:r>
            <a:endParaRPr lang="en-US" dirty="0"/>
          </a:p>
        </p:txBody>
      </p:sp>
      <p:sp>
        <p:nvSpPr>
          <p:cNvPr id="6" name="Content Placeholder 5"/>
          <p:cNvSpPr>
            <a:spLocks noGrp="1"/>
          </p:cNvSpPr>
          <p:nvPr>
            <p:ph idx="1"/>
          </p:nvPr>
        </p:nvSpPr>
        <p:spPr/>
        <p:txBody>
          <a:bodyPr>
            <a:normAutofit lnSpcReduction="10000"/>
          </a:bodyPr>
          <a:lstStyle/>
          <a:p>
            <a:r>
              <a:rPr lang="en-GB" sz="2000" dirty="0" smtClean="0"/>
              <a:t>Political intervention prompted by rising food costs is likely to slow development of US ethanol production.</a:t>
            </a:r>
          </a:p>
          <a:p>
            <a:r>
              <a:rPr lang="en-GB" sz="2000" dirty="0" smtClean="0"/>
              <a:t>This may take the form of lower import tariffs on ethanol encouraging offshore sugar ethanol supply</a:t>
            </a:r>
            <a:r>
              <a:rPr lang="en-GB" sz="2000" dirty="0" smtClean="0"/>
              <a:t>. </a:t>
            </a:r>
            <a:endParaRPr lang="en-GB" sz="2000" dirty="0" smtClean="0"/>
          </a:p>
          <a:p>
            <a:r>
              <a:rPr lang="en-GB" sz="2000" dirty="0" smtClean="0"/>
              <a:t>Other jurisdictions may take similar action, </a:t>
            </a:r>
            <a:r>
              <a:rPr lang="en-GB" sz="2000" dirty="0" smtClean="0"/>
              <a:t>and already have </a:t>
            </a:r>
            <a:r>
              <a:rPr lang="en-GB" sz="2000" dirty="0" smtClean="0"/>
              <a:t>in the more general context of rising food prices.</a:t>
            </a:r>
          </a:p>
          <a:p>
            <a:r>
              <a:rPr lang="en-GB" sz="2000" dirty="0" smtClean="0"/>
              <a:t>Bio-fuels are, therefore, probably not the threat to bulk trade that they may appear to be.</a:t>
            </a:r>
          </a:p>
          <a:p>
            <a:r>
              <a:rPr lang="en-GB" sz="2000" dirty="0" smtClean="0"/>
              <a:t>Growth in trade in grain and oilseeds may, however, be restricted in the short term.</a:t>
            </a:r>
          </a:p>
          <a:p>
            <a:r>
              <a:rPr lang="en-GB" sz="2000" dirty="0" smtClean="0"/>
              <a:t>But current incentive prices are most likely to result in a global supply response.</a:t>
            </a:r>
          </a:p>
          <a:p>
            <a:r>
              <a:rPr lang="en-GB" sz="2000" dirty="0" smtClean="0"/>
              <a:t>Growth in world trade will thereafter resume, driven in the main by demand from the Middle East and North Africa.  </a:t>
            </a:r>
          </a:p>
          <a:p>
            <a:endParaRPr lang="en-GB" sz="2000" dirty="0" smtClean="0"/>
          </a:p>
          <a:p>
            <a:endParaRPr lang="en-US" sz="2000" dirty="0"/>
          </a:p>
        </p:txBody>
      </p:sp>
      <p:pic>
        <p:nvPicPr>
          <p:cNvPr id="7" name="Picture 6" descr="moica.gif"/>
          <p:cNvPicPr>
            <a:picLocks noChangeAspect="1"/>
          </p:cNvPicPr>
          <p:nvPr/>
        </p:nvPicPr>
        <p:blipFill>
          <a:blip r:embed="rId2"/>
          <a:stretch>
            <a:fillRect/>
          </a:stretch>
        </p:blipFill>
        <p:spPr>
          <a:xfrm>
            <a:off x="7143768" y="6000768"/>
            <a:ext cx="1356127" cy="40481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2882</TotalTime>
  <Words>1488</Words>
  <Application>Microsoft Office PowerPoint</Application>
  <PresentationFormat>On-screen Show (4:3)</PresentationFormat>
  <Paragraphs>212</Paragraphs>
  <Slides>26</Slides>
  <Notes>3</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Global Grain and Oilseeds Trade Outlook Dry Cargo International Amsterdam, May 27 2008 </vt:lpstr>
      <vt:lpstr>Global Grain and Oilseeds Trade Outlook Dry Cargo International Amsterdam, May 27 2008 </vt:lpstr>
      <vt:lpstr> Outline  </vt:lpstr>
      <vt:lpstr>24 Month Review</vt:lpstr>
      <vt:lpstr>October 2006</vt:lpstr>
      <vt:lpstr>October 2006 Global S &amp; D’s</vt:lpstr>
      <vt:lpstr>US Ethanol Mandates</vt:lpstr>
      <vt:lpstr>February 2007</vt:lpstr>
      <vt:lpstr>June 2007</vt:lpstr>
      <vt:lpstr>June 2007 Global S &amp; D’s</vt:lpstr>
      <vt:lpstr>October 2007 </vt:lpstr>
      <vt:lpstr>February 2008</vt:lpstr>
      <vt:lpstr> </vt:lpstr>
      <vt:lpstr>May 2008 Global S &amp; D’s</vt:lpstr>
      <vt:lpstr>About Rice</vt:lpstr>
      <vt:lpstr>Looking forward</vt:lpstr>
      <vt:lpstr>Food Cost and Bio Fuel Debate</vt:lpstr>
      <vt:lpstr>Food Cost and Bio Fuel Debate</vt:lpstr>
      <vt:lpstr>US Renewable Fuels,  Political Pluses</vt:lpstr>
      <vt:lpstr>Renewal Fuel Alternatives</vt:lpstr>
      <vt:lpstr>The political tea leaves </vt:lpstr>
      <vt:lpstr>Political Options</vt:lpstr>
      <vt:lpstr>1972 Revisited</vt:lpstr>
      <vt:lpstr>Odd thoughts</vt:lpstr>
      <vt:lpstr>Long term grain trade trends</vt:lpstr>
      <vt:lpstr>Conclusions</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Grain and Oilseeds Trade Outlook Dry Bulk International Amsterdam, May 27 2008 </dc:title>
  <dc:creator> </dc:creator>
  <cp:lastModifiedBy> </cp:lastModifiedBy>
  <cp:revision>288</cp:revision>
  <dcterms:created xsi:type="dcterms:W3CDTF">2008-05-21T20:26:10Z</dcterms:created>
  <dcterms:modified xsi:type="dcterms:W3CDTF">2008-05-31T03:50:27Z</dcterms:modified>
</cp:coreProperties>
</file>